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6" r:id="rId7"/>
    <p:sldId id="263" r:id="rId8"/>
    <p:sldId id="267" r:id="rId9"/>
    <p:sldId id="268" r:id="rId10"/>
    <p:sldId id="269" r:id="rId11"/>
    <p:sldId id="265"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62" autoAdjust="0"/>
    <p:restoredTop sz="86378" autoAdjust="0"/>
  </p:normalViewPr>
  <p:slideViewPr>
    <p:cSldViewPr>
      <p:cViewPr>
        <p:scale>
          <a:sx n="100" d="100"/>
          <a:sy n="100" d="100"/>
        </p:scale>
        <p:origin x="576" y="-822"/>
      </p:cViewPr>
      <p:guideLst>
        <p:guide orient="horz" pos="2160"/>
        <p:guide pos="2880"/>
      </p:guideLst>
    </p:cSldViewPr>
  </p:slideViewPr>
  <p:outlineViewPr>
    <p:cViewPr>
      <p:scale>
        <a:sx n="33" d="100"/>
        <a:sy n="33" d="100"/>
      </p:scale>
      <p:origin x="0" y="2779"/>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BF8EFB4-5D75-4384-B71D-420848F0DC10}" type="datetimeFigureOut">
              <a:rPr lang="fr-CA" smtClean="0"/>
              <a:pPr/>
              <a:t>2022-06-07</a:t>
            </a:fld>
            <a:endParaRPr lang="fr-CA"/>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CA"/>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3C49ECA3-38BF-4718-99C9-F4636FE6C023}" type="slidenum">
              <a:rPr lang="fr-CA" smtClean="0"/>
              <a:pPr/>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BF8EFB4-5D75-4384-B71D-420848F0DC10}" type="datetimeFigureOut">
              <a:rPr lang="fr-CA" smtClean="0"/>
              <a:pPr/>
              <a:t>2022-06-07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C49ECA3-38BF-4718-99C9-F4636FE6C023}"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3BF8EFB4-5D75-4384-B71D-420848F0DC10}" type="datetimeFigureOut">
              <a:rPr lang="fr-CA" smtClean="0"/>
              <a:pPr/>
              <a:t>2022-06-07</a:t>
            </a:fld>
            <a:endParaRPr lang="fr-CA"/>
          </a:p>
        </p:txBody>
      </p:sp>
      <p:sp>
        <p:nvSpPr>
          <p:cNvPr id="5" name="Espace réservé du pied de page 4"/>
          <p:cNvSpPr>
            <a:spLocks noGrp="1"/>
          </p:cNvSpPr>
          <p:nvPr>
            <p:ph type="ftr" sz="quarter" idx="11"/>
          </p:nvPr>
        </p:nvSpPr>
        <p:spPr>
          <a:xfrm>
            <a:off x="457201" y="6248207"/>
            <a:ext cx="5573483" cy="365125"/>
          </a:xfrm>
        </p:spPr>
        <p:txBody>
          <a:bodyPr/>
          <a:lstStyle/>
          <a:p>
            <a:endParaRPr lang="fr-C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3C49ECA3-38BF-4718-99C9-F4636FE6C023}" type="slidenum">
              <a:rPr lang="fr-CA" smtClean="0"/>
              <a:pPr/>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3BF8EFB4-5D75-4384-B71D-420848F0DC10}" type="datetimeFigureOut">
              <a:rPr lang="fr-CA" smtClean="0"/>
              <a:pPr/>
              <a:t>2022-06-07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3C49ECA3-38BF-4718-99C9-F4636FE6C023}" type="slidenum">
              <a:rPr lang="fr-CA" smtClean="0"/>
              <a:pPr/>
              <a:t>‹N°›</a:t>
            </a:fld>
            <a:endParaRPr lang="fr-CA"/>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3BF8EFB4-5D75-4384-B71D-420848F0DC10}" type="datetimeFigureOut">
              <a:rPr lang="fr-CA" smtClean="0"/>
              <a:pPr/>
              <a:t>2022-06-07</a:t>
            </a:fld>
            <a:endParaRPr lang="fr-CA"/>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C49ECA3-38BF-4718-99C9-F4636FE6C023}" type="slidenum">
              <a:rPr lang="fr-CA" smtClean="0"/>
              <a:pPr/>
              <a:t>‹N°›</a:t>
            </a:fld>
            <a:endParaRPr lang="fr-CA"/>
          </a:p>
        </p:txBody>
      </p:sp>
      <p:sp>
        <p:nvSpPr>
          <p:cNvPr id="14" name="Espace réservé du pied de page 13"/>
          <p:cNvSpPr>
            <a:spLocks noGrp="1"/>
          </p:cNvSpPr>
          <p:nvPr>
            <p:ph type="ftr" sz="quarter" idx="12"/>
          </p:nvPr>
        </p:nvSpPr>
        <p:spPr/>
        <p:txBody>
          <a:bodyPr/>
          <a:lstStyle/>
          <a:p>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3BF8EFB4-5D75-4384-B71D-420848F0DC10}" type="datetimeFigureOut">
              <a:rPr lang="fr-CA" smtClean="0"/>
              <a:pPr/>
              <a:t>2022-06-07</a:t>
            </a:fld>
            <a:endParaRPr lang="fr-CA"/>
          </a:p>
        </p:txBody>
      </p:sp>
      <p:sp>
        <p:nvSpPr>
          <p:cNvPr id="10" name="Espace réservé du numéro de diapositive 9"/>
          <p:cNvSpPr>
            <a:spLocks noGrp="1"/>
          </p:cNvSpPr>
          <p:nvPr>
            <p:ph type="sldNum" sz="quarter" idx="16"/>
          </p:nvPr>
        </p:nvSpPr>
        <p:spPr/>
        <p:txBody>
          <a:bodyPr rtlCol="0"/>
          <a:lstStyle/>
          <a:p>
            <a:fld id="{3C49ECA3-38BF-4718-99C9-F4636FE6C023}" type="slidenum">
              <a:rPr lang="fr-CA" smtClean="0"/>
              <a:pPr/>
              <a:t>‹N°›</a:t>
            </a:fld>
            <a:endParaRPr lang="fr-CA"/>
          </a:p>
        </p:txBody>
      </p:sp>
      <p:sp>
        <p:nvSpPr>
          <p:cNvPr id="12" name="Espace réservé du pied de page 11"/>
          <p:cNvSpPr>
            <a:spLocks noGrp="1"/>
          </p:cNvSpPr>
          <p:nvPr>
            <p:ph type="ftr" sz="quarter" idx="17"/>
          </p:nvPr>
        </p:nvSpPr>
        <p:spPr/>
        <p:txBody>
          <a:bodyPr rtlCol="0"/>
          <a:lstStyle/>
          <a:p>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3BF8EFB4-5D75-4384-B71D-420848F0DC10}" type="datetimeFigureOut">
              <a:rPr lang="fr-CA" smtClean="0"/>
              <a:pPr/>
              <a:t>2022-06-07</a:t>
            </a:fld>
            <a:endParaRPr lang="fr-CA"/>
          </a:p>
        </p:txBody>
      </p:sp>
      <p:sp>
        <p:nvSpPr>
          <p:cNvPr id="12" name="Espace réservé du numéro de diapositive 11"/>
          <p:cNvSpPr>
            <a:spLocks noGrp="1"/>
          </p:cNvSpPr>
          <p:nvPr>
            <p:ph type="sldNum" sz="quarter" idx="16"/>
          </p:nvPr>
        </p:nvSpPr>
        <p:spPr/>
        <p:txBody>
          <a:bodyPr rtlCol="0"/>
          <a:lstStyle/>
          <a:p>
            <a:fld id="{3C49ECA3-38BF-4718-99C9-F4636FE6C023}" type="slidenum">
              <a:rPr lang="fr-CA" smtClean="0"/>
              <a:pPr/>
              <a:t>‹N°›</a:t>
            </a:fld>
            <a:endParaRPr lang="fr-CA"/>
          </a:p>
        </p:txBody>
      </p:sp>
      <p:sp>
        <p:nvSpPr>
          <p:cNvPr id="14" name="Espace réservé du pied de page 13"/>
          <p:cNvSpPr>
            <a:spLocks noGrp="1"/>
          </p:cNvSpPr>
          <p:nvPr>
            <p:ph type="ftr" sz="quarter" idx="17"/>
          </p:nvPr>
        </p:nvSpPr>
        <p:spPr/>
        <p:txBody>
          <a:bodyPr rtlCol="0"/>
          <a:lstStyle/>
          <a:p>
            <a:endParaRPr lang="fr-CA"/>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BF8EFB4-5D75-4384-B71D-420848F0DC10}" type="datetimeFigureOut">
              <a:rPr lang="fr-CA" smtClean="0"/>
              <a:pPr/>
              <a:t>2022-06-07</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3C49ECA3-38BF-4718-99C9-F4636FE6C023}"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BF8EFB4-5D75-4384-B71D-420848F0DC10}" type="datetimeFigureOut">
              <a:rPr lang="fr-CA" smtClean="0"/>
              <a:pPr/>
              <a:t>2022-06-07</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3C49ECA3-38BF-4718-99C9-F4636FE6C023}"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3BF8EFB4-5D75-4384-B71D-420848F0DC10}" type="datetimeFigureOut">
              <a:rPr lang="fr-CA" smtClean="0"/>
              <a:pPr/>
              <a:t>2022-06-07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3C49ECA3-38BF-4718-99C9-F4636FE6C023}" type="slidenum">
              <a:rPr lang="fr-CA" smtClean="0"/>
              <a:pPr/>
              <a:t>‹N°›</a:t>
            </a:fld>
            <a:endParaRPr lang="fr-CA"/>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3BF8EFB4-5D75-4384-B71D-420848F0DC10}" type="datetimeFigureOut">
              <a:rPr lang="fr-CA" smtClean="0"/>
              <a:pPr/>
              <a:t>2022-06-07</a:t>
            </a:fld>
            <a:endParaRPr lang="fr-CA"/>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3C49ECA3-38BF-4718-99C9-F4636FE6C023}" type="slidenum">
              <a:rPr lang="fr-CA" smtClean="0"/>
              <a:pPr/>
              <a:t>‹N°›</a:t>
            </a:fld>
            <a:endParaRPr lang="fr-CA"/>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CA"/>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BF8EFB4-5D75-4384-B71D-420848F0DC10}" type="datetimeFigureOut">
              <a:rPr lang="fr-CA" smtClean="0"/>
              <a:pPr/>
              <a:t>2022-06-07</a:t>
            </a:fld>
            <a:endParaRPr lang="fr-CA"/>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CA"/>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C49ECA3-38BF-4718-99C9-F4636FE6C023}"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quebecvert.com/nos-publications/vegetalisation-des-bandes-riveraines" TargetMode="External"/><Relationship Id="rId2" Type="http://schemas.openxmlformats.org/officeDocument/2006/relationships/hyperlink" Target="http://www.environnement.gouv.qc.ca/eau/paee/index.ht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obvt.ca/fichiers/160421%20KG%20aide%20memoire_inspection-lavage.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9144000" cy="1066130"/>
          </a:xfrm>
          <a:solidFill>
            <a:schemeClr val="accent5">
              <a:lumMod val="40000"/>
              <a:lumOff val="60000"/>
            </a:schemeClr>
          </a:solidFill>
          <a:ln>
            <a:solidFill>
              <a:srgbClr val="7030A0"/>
            </a:solidFill>
          </a:ln>
        </p:spPr>
        <p:txBody>
          <a:bodyPr>
            <a:normAutofit fontScale="90000"/>
          </a:bodyPr>
          <a:lstStyle/>
          <a:p>
            <a:r>
              <a:rPr lang="fr-CA" dirty="0" smtClean="0">
                <a:latin typeface="Tahoma" pitchFamily="34" charset="0"/>
                <a:ea typeface="Tahoma" pitchFamily="34" charset="0"/>
                <a:cs typeface="Tahoma" pitchFamily="34" charset="0"/>
              </a:rPr>
              <a:t/>
            </a:r>
            <a:br>
              <a:rPr lang="fr-CA" dirty="0" smtClean="0">
                <a:latin typeface="Tahoma" pitchFamily="34" charset="0"/>
                <a:ea typeface="Tahoma" pitchFamily="34" charset="0"/>
                <a:cs typeface="Tahoma" pitchFamily="34" charset="0"/>
              </a:rPr>
            </a:br>
            <a:r>
              <a:rPr lang="fr-CA" sz="3100" dirty="0" smtClean="0">
                <a:latin typeface="Tahoma" pitchFamily="34" charset="0"/>
                <a:ea typeface="Tahoma" pitchFamily="34" charset="0"/>
                <a:cs typeface="Tahoma" pitchFamily="34" charset="0"/>
              </a:rPr>
              <a:t>Qu’est-ce que le myriophylle à épi?</a:t>
            </a:r>
            <a:br>
              <a:rPr lang="fr-CA" sz="3100" dirty="0" smtClean="0">
                <a:latin typeface="Tahoma" pitchFamily="34" charset="0"/>
                <a:ea typeface="Tahoma" pitchFamily="34" charset="0"/>
                <a:cs typeface="Tahoma" pitchFamily="34" charset="0"/>
              </a:rPr>
            </a:br>
            <a:r>
              <a:rPr lang="fr-CA" sz="3100" dirty="0" err="1" smtClean="0">
                <a:latin typeface="Tahoma" pitchFamily="34" charset="0"/>
                <a:ea typeface="Tahoma" pitchFamily="34" charset="0"/>
                <a:cs typeface="Tahoma" pitchFamily="34" charset="0"/>
              </a:rPr>
              <a:t>What</a:t>
            </a:r>
            <a:r>
              <a:rPr lang="fr-CA" sz="3100" dirty="0" smtClean="0">
                <a:latin typeface="Tahoma" pitchFamily="34" charset="0"/>
                <a:ea typeface="Tahoma" pitchFamily="34" charset="0"/>
                <a:cs typeface="Tahoma" pitchFamily="34" charset="0"/>
              </a:rPr>
              <a:t> </a:t>
            </a:r>
            <a:r>
              <a:rPr lang="fr-CA" sz="3100" dirty="0" err="1" smtClean="0">
                <a:latin typeface="Tahoma" pitchFamily="34" charset="0"/>
                <a:ea typeface="Tahoma" pitchFamily="34" charset="0"/>
                <a:cs typeface="Tahoma" pitchFamily="34" charset="0"/>
              </a:rPr>
              <a:t>is</a:t>
            </a:r>
            <a:r>
              <a:rPr lang="fr-CA" sz="3100" dirty="0" smtClean="0">
                <a:latin typeface="Tahoma" pitchFamily="34" charset="0"/>
                <a:ea typeface="Tahoma" pitchFamily="34" charset="0"/>
                <a:cs typeface="Tahoma" pitchFamily="34" charset="0"/>
              </a:rPr>
              <a:t> the </a:t>
            </a:r>
            <a:r>
              <a:rPr lang="fr-CA" sz="3100" dirty="0" err="1" smtClean="0">
                <a:latin typeface="Tahoma" pitchFamily="34" charset="0"/>
                <a:ea typeface="Tahoma" pitchFamily="34" charset="0"/>
                <a:cs typeface="Tahoma" pitchFamily="34" charset="0"/>
              </a:rPr>
              <a:t>Eurasian</a:t>
            </a:r>
            <a:r>
              <a:rPr lang="fr-CA" sz="3100" dirty="0" smtClean="0">
                <a:latin typeface="Tahoma" pitchFamily="34" charset="0"/>
                <a:ea typeface="Tahoma" pitchFamily="34" charset="0"/>
                <a:cs typeface="Tahoma" pitchFamily="34" charset="0"/>
              </a:rPr>
              <a:t> </a:t>
            </a:r>
            <a:r>
              <a:rPr lang="fr-CA" sz="3100" dirty="0" err="1" smtClean="0">
                <a:latin typeface="Tahoma" pitchFamily="34" charset="0"/>
                <a:ea typeface="Tahoma" pitchFamily="34" charset="0"/>
                <a:cs typeface="Tahoma" pitchFamily="34" charset="0"/>
              </a:rPr>
              <a:t>watermilfoil</a:t>
            </a:r>
            <a:r>
              <a:rPr lang="fr-CA" sz="3100" dirty="0" smtClean="0">
                <a:latin typeface="Tahoma" pitchFamily="34" charset="0"/>
                <a:ea typeface="Tahoma" pitchFamily="34" charset="0"/>
                <a:cs typeface="Tahoma" pitchFamily="34" charset="0"/>
              </a:rPr>
              <a:t>?</a:t>
            </a:r>
            <a:r>
              <a:rPr lang="fr-CA" sz="4000" dirty="0" smtClean="0"/>
              <a:t/>
            </a:r>
            <a:br>
              <a:rPr lang="fr-CA" sz="4000" dirty="0" smtClean="0"/>
            </a:br>
            <a:endParaRPr lang="fr-CA" sz="4000" dirty="0"/>
          </a:p>
        </p:txBody>
      </p:sp>
      <p:sp>
        <p:nvSpPr>
          <p:cNvPr id="3" name="Espace réservé du contenu 2"/>
          <p:cNvSpPr>
            <a:spLocks noGrp="1"/>
          </p:cNvSpPr>
          <p:nvPr>
            <p:ph sz="quarter" idx="1"/>
          </p:nvPr>
        </p:nvSpPr>
        <p:spPr>
          <a:xfrm>
            <a:off x="251520" y="3573016"/>
            <a:ext cx="8280920" cy="2232248"/>
          </a:xfrm>
        </p:spPr>
        <p:txBody>
          <a:bodyPr>
            <a:normAutofit fontScale="55000" lnSpcReduction="20000"/>
          </a:bodyPr>
          <a:lstStyle/>
          <a:p>
            <a:pPr>
              <a:buFont typeface="Wingdings" pitchFamily="2" charset="2"/>
              <a:buChar char="v"/>
            </a:pPr>
            <a:r>
              <a:rPr lang="fr-CA" dirty="0">
                <a:latin typeface="Tahoma" pitchFamily="34" charset="0"/>
                <a:ea typeface="Tahoma" pitchFamily="34" charset="0"/>
                <a:cs typeface="Tahoma" pitchFamily="34" charset="0"/>
              </a:rPr>
              <a:t>P</a:t>
            </a:r>
            <a:r>
              <a:rPr lang="fr-CA" dirty="0" smtClean="0">
                <a:latin typeface="Tahoma" pitchFamily="34" charset="0"/>
                <a:ea typeface="Tahoma" pitchFamily="34" charset="0"/>
                <a:cs typeface="Tahoma" pitchFamily="34" charset="0"/>
              </a:rPr>
              <a:t>lante </a:t>
            </a:r>
            <a:r>
              <a:rPr lang="fr-CA" dirty="0">
                <a:latin typeface="Tahoma" pitchFamily="34" charset="0"/>
                <a:ea typeface="Tahoma" pitchFamily="34" charset="0"/>
                <a:cs typeface="Tahoma" pitchFamily="34" charset="0"/>
              </a:rPr>
              <a:t>originaire </a:t>
            </a:r>
            <a:r>
              <a:rPr lang="fr-CA" dirty="0" smtClean="0">
                <a:latin typeface="Tahoma" pitchFamily="34" charset="0"/>
                <a:ea typeface="Tahoma" pitchFamily="34" charset="0"/>
                <a:cs typeface="Tahoma" pitchFamily="34" charset="0"/>
              </a:rPr>
              <a:t>d’Europe</a:t>
            </a:r>
            <a:r>
              <a:rPr lang="fr-CA" dirty="0">
                <a:latin typeface="Tahoma" pitchFamily="34" charset="0"/>
                <a:ea typeface="Tahoma" pitchFamily="34" charset="0"/>
                <a:cs typeface="Tahoma" pitchFamily="34" charset="0"/>
              </a:rPr>
              <a:t>, </a:t>
            </a:r>
            <a:r>
              <a:rPr lang="fr-CA" dirty="0" smtClean="0">
                <a:latin typeface="Tahoma" pitchFamily="34" charset="0"/>
                <a:ea typeface="Tahoma" pitchFamily="34" charset="0"/>
                <a:cs typeface="Tahoma" pitchFamily="34" charset="0"/>
              </a:rPr>
              <a:t>d’Asie </a:t>
            </a:r>
            <a:r>
              <a:rPr lang="fr-CA" dirty="0">
                <a:latin typeface="Tahoma" pitchFamily="34" charset="0"/>
                <a:ea typeface="Tahoma" pitchFamily="34" charset="0"/>
                <a:cs typeface="Tahoma" pitchFamily="34" charset="0"/>
              </a:rPr>
              <a:t>et du Nord </a:t>
            </a:r>
            <a:r>
              <a:rPr lang="fr-CA" dirty="0" smtClean="0">
                <a:latin typeface="Tahoma" pitchFamily="34" charset="0"/>
                <a:ea typeface="Tahoma" pitchFamily="34" charset="0"/>
                <a:cs typeface="Tahoma" pitchFamily="34" charset="0"/>
              </a:rPr>
              <a:t>de l’Afrique</a:t>
            </a:r>
            <a:r>
              <a:rPr lang="fr-CA" dirty="0">
                <a:latin typeface="Tahoma" pitchFamily="34" charset="0"/>
                <a:ea typeface="Tahoma" pitchFamily="34" charset="0"/>
                <a:cs typeface="Tahoma" pitchFamily="34" charset="0"/>
              </a:rPr>
              <a:t>.</a:t>
            </a:r>
          </a:p>
          <a:p>
            <a:pPr>
              <a:buFont typeface="Wingdings" pitchFamily="2" charset="2"/>
              <a:buChar char="v"/>
            </a:pPr>
            <a:r>
              <a:rPr lang="fr-CA" dirty="0" smtClean="0">
                <a:latin typeface="Tahoma" pitchFamily="34" charset="0"/>
                <a:ea typeface="Tahoma" pitchFamily="34" charset="0"/>
                <a:cs typeface="Tahoma" pitchFamily="34" charset="0"/>
              </a:rPr>
              <a:t>Introduite </a:t>
            </a:r>
            <a:r>
              <a:rPr lang="fr-CA" dirty="0">
                <a:latin typeface="Tahoma" pitchFamily="34" charset="0"/>
                <a:ea typeface="Tahoma" pitchFamily="34" charset="0"/>
                <a:cs typeface="Tahoma" pitchFamily="34" charset="0"/>
              </a:rPr>
              <a:t>au Québec depuis les années 50, </a:t>
            </a:r>
            <a:r>
              <a:rPr lang="fr-CA" dirty="0" smtClean="0">
                <a:latin typeface="Tahoma" pitchFamily="34" charset="0"/>
                <a:ea typeface="Tahoma" pitchFamily="34" charset="0"/>
                <a:cs typeface="Tahoma" pitchFamily="34" charset="0"/>
              </a:rPr>
              <a:t>cette plante envahissante </a:t>
            </a:r>
            <a:r>
              <a:rPr lang="fr-CA" dirty="0">
                <a:latin typeface="Tahoma" pitchFamily="34" charset="0"/>
                <a:ea typeface="Tahoma" pitchFamily="34" charset="0"/>
                <a:cs typeface="Tahoma" pitchFamily="34" charset="0"/>
              </a:rPr>
              <a:t>s’est d’abord </a:t>
            </a:r>
            <a:r>
              <a:rPr lang="fr-CA" dirty="0" smtClean="0">
                <a:latin typeface="Tahoma" pitchFamily="34" charset="0"/>
                <a:ea typeface="Tahoma" pitchFamily="34" charset="0"/>
                <a:cs typeface="Tahoma" pitchFamily="34" charset="0"/>
              </a:rPr>
              <a:t> propagée </a:t>
            </a:r>
            <a:r>
              <a:rPr lang="fr-CA" dirty="0">
                <a:latin typeface="Tahoma" pitchFamily="34" charset="0"/>
                <a:ea typeface="Tahoma" pitchFamily="34" charset="0"/>
                <a:cs typeface="Tahoma" pitchFamily="34" charset="0"/>
              </a:rPr>
              <a:t>le long </a:t>
            </a:r>
            <a:r>
              <a:rPr lang="fr-CA" dirty="0" smtClean="0">
                <a:latin typeface="Tahoma" pitchFamily="34" charset="0"/>
                <a:ea typeface="Tahoma" pitchFamily="34" charset="0"/>
                <a:cs typeface="Tahoma" pitchFamily="34" charset="0"/>
              </a:rPr>
              <a:t>du fleuve Saint-Laurent. Elle est maintenant présente dans plusieurs lacs de l’Estrie, de la Montérégie, des Laurentides et de l’Outaouais, dont le lac des Plages, le lac des Îles, le lac Chapleau, le lac Hotte, le lac Vert, le lac </a:t>
            </a:r>
            <a:r>
              <a:rPr lang="fr-CA" dirty="0" err="1" smtClean="0">
                <a:latin typeface="Tahoma" pitchFamily="34" charset="0"/>
                <a:ea typeface="Tahoma" pitchFamily="34" charset="0"/>
                <a:cs typeface="Tahoma" pitchFamily="34" charset="0"/>
              </a:rPr>
              <a:t>Schryer</a:t>
            </a:r>
            <a:r>
              <a:rPr lang="fr-CA" dirty="0" smtClean="0">
                <a:latin typeface="Tahoma" pitchFamily="34" charset="0"/>
                <a:ea typeface="Tahoma" pitchFamily="34" charset="0"/>
                <a:cs typeface="Tahoma" pitchFamily="34" charset="0"/>
              </a:rPr>
              <a:t> et le lac St-Émile.</a:t>
            </a:r>
          </a:p>
          <a:p>
            <a:pPr>
              <a:buNone/>
            </a:pPr>
            <a:endParaRPr lang="fr-CA" dirty="0">
              <a:latin typeface="Tahoma" pitchFamily="34" charset="0"/>
              <a:ea typeface="Tahoma" pitchFamily="34" charset="0"/>
              <a:cs typeface="Tahoma" pitchFamily="34" charset="0"/>
            </a:endParaRPr>
          </a:p>
          <a:p>
            <a:pPr>
              <a:buNone/>
            </a:pPr>
            <a:r>
              <a:rPr lang="fr-CA" dirty="0">
                <a:latin typeface="Tahoma" pitchFamily="34" charset="0"/>
                <a:ea typeface="Tahoma" pitchFamily="34" charset="0"/>
                <a:cs typeface="Tahoma" pitchFamily="34" charset="0"/>
              </a:rPr>
              <a:t>(Reconstitution historique de l’invasion du </a:t>
            </a:r>
            <a:r>
              <a:rPr lang="fr-CA" dirty="0" smtClean="0">
                <a:latin typeface="Tahoma" pitchFamily="34" charset="0"/>
                <a:ea typeface="Tahoma" pitchFamily="34" charset="0"/>
                <a:cs typeface="Tahoma" pitchFamily="34" charset="0"/>
              </a:rPr>
              <a:t>Québec par le myriophylle à épi </a:t>
            </a:r>
            <a:r>
              <a:rPr lang="fr-CA" dirty="0">
                <a:latin typeface="Tahoma" pitchFamily="34" charset="0"/>
                <a:ea typeface="Tahoma" pitchFamily="34" charset="0"/>
                <a:cs typeface="Tahoma" pitchFamily="34" charset="0"/>
              </a:rPr>
              <a:t>(</a:t>
            </a:r>
            <a:r>
              <a:rPr lang="fr-CA" i="1" dirty="0" err="1">
                <a:latin typeface="Tahoma" pitchFamily="34" charset="0"/>
                <a:ea typeface="Tahoma" pitchFamily="34" charset="0"/>
                <a:cs typeface="Tahoma" pitchFamily="34" charset="0"/>
              </a:rPr>
              <a:t>Myriophyllumspicatum</a:t>
            </a:r>
            <a:r>
              <a:rPr lang="fr-CA" i="1" dirty="0">
                <a:latin typeface="Tahoma" pitchFamily="34" charset="0"/>
                <a:ea typeface="Tahoma" pitchFamily="34" charset="0"/>
                <a:cs typeface="Tahoma" pitchFamily="34" charset="0"/>
              </a:rPr>
              <a:t>) Romy Jacob-Racine et Claude </a:t>
            </a:r>
            <a:r>
              <a:rPr lang="fr-CA" i="1" dirty="0" smtClean="0">
                <a:latin typeface="Tahoma" pitchFamily="34" charset="0"/>
                <a:ea typeface="Tahoma" pitchFamily="34" charset="0"/>
                <a:cs typeface="Tahoma" pitchFamily="34" charset="0"/>
              </a:rPr>
              <a:t>Lavoie)</a:t>
            </a:r>
          </a:p>
          <a:p>
            <a:endParaRPr lang="fr-CA" sz="2900" dirty="0" smtClean="0">
              <a:solidFill>
                <a:schemeClr val="tx2"/>
              </a:solidFill>
            </a:endParaRPr>
          </a:p>
        </p:txBody>
      </p:sp>
      <p:pic>
        <p:nvPicPr>
          <p:cNvPr id="2051" name="Picture 3"/>
          <p:cNvPicPr>
            <a:picLocks noChangeAspect="1" noChangeArrowheads="1"/>
          </p:cNvPicPr>
          <p:nvPr/>
        </p:nvPicPr>
        <p:blipFill>
          <a:blip r:embed="rId2" cstate="print"/>
          <a:srcRect/>
          <a:stretch>
            <a:fillRect/>
          </a:stretch>
        </p:blipFill>
        <p:spPr bwMode="auto">
          <a:xfrm>
            <a:off x="251520" y="1484784"/>
            <a:ext cx="4968552" cy="1838364"/>
          </a:xfrm>
          <a:prstGeom prst="rect">
            <a:avLst/>
          </a:prstGeom>
          <a:noFill/>
          <a:ln w="9525">
            <a:noFill/>
            <a:miter lim="800000"/>
            <a:headEnd/>
            <a:tailEnd/>
          </a:ln>
        </p:spPr>
      </p:pic>
      <p:pic>
        <p:nvPicPr>
          <p:cNvPr id="5" name="Image 4" descr="logo50_85x70.png"/>
          <p:cNvPicPr>
            <a:picLocks noChangeAspect="1"/>
          </p:cNvPicPr>
          <p:nvPr/>
        </p:nvPicPr>
        <p:blipFill>
          <a:blip r:embed="rId3" cstate="print"/>
          <a:stretch>
            <a:fillRect/>
          </a:stretch>
        </p:blipFill>
        <p:spPr>
          <a:xfrm>
            <a:off x="7956376" y="5661248"/>
            <a:ext cx="809524" cy="666667"/>
          </a:xfrm>
          <a:prstGeom prst="rect">
            <a:avLst/>
          </a:prstGeom>
        </p:spPr>
      </p:pic>
      <p:sp>
        <p:nvSpPr>
          <p:cNvPr id="7" name="Rectangle 6"/>
          <p:cNvSpPr/>
          <p:nvPr/>
        </p:nvSpPr>
        <p:spPr>
          <a:xfrm>
            <a:off x="5364088" y="1772816"/>
            <a:ext cx="3096344" cy="1061829"/>
          </a:xfrm>
          <a:prstGeom prst="rect">
            <a:avLst/>
          </a:prstGeom>
        </p:spPr>
        <p:txBody>
          <a:bodyPr wrap="square">
            <a:spAutoFit/>
          </a:bodyPr>
          <a:lstStyle/>
          <a:p>
            <a:pPr marL="342900" lvl="0" indent="-342900">
              <a:spcBef>
                <a:spcPct val="20000"/>
              </a:spcBef>
              <a:buFont typeface="Arial" pitchFamily="34" charset="0"/>
              <a:buChar char="•"/>
            </a:pPr>
            <a:endParaRPr lang="fr-CA" sz="2900" dirty="0" smtClean="0">
              <a:solidFill>
                <a:srgbClr val="1F497D"/>
              </a:solidFill>
            </a:endParaRPr>
          </a:p>
          <a:p>
            <a:pPr marL="342900" lvl="0" indent="-342900">
              <a:spcBef>
                <a:spcPct val="20000"/>
              </a:spcBef>
            </a:pPr>
            <a:r>
              <a:rPr lang="fr-CA" sz="1000" dirty="0" smtClean="0">
                <a:solidFill>
                  <a:srgbClr val="1F497D"/>
                </a:solidFill>
              </a:rPr>
              <a:t>https://www.erudit.org/fr/revues/natcan/2018-v142-n3-natcan03938/1050997ar/)</a:t>
            </a:r>
          </a:p>
          <a:p>
            <a:pPr marL="342900" lvl="0" indent="-342900">
              <a:spcBef>
                <a:spcPct val="20000"/>
              </a:spcBef>
            </a:pPr>
            <a:r>
              <a:rPr lang="fr-CA" sz="1000" dirty="0" smtClean="0">
                <a:solidFill>
                  <a:srgbClr val="1F497D"/>
                </a:solidFill>
              </a:rPr>
              <a:t>http://sambba.qc.ca/myriophylle-a-epi</a:t>
            </a:r>
            <a:endParaRPr lang="fr-CA" sz="1000" dirty="0">
              <a:solidFill>
                <a:srgbClr val="1F49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lstStyle/>
          <a:p>
            <a:r>
              <a:rPr lang="en-CA" dirty="0" err="1" smtClean="0"/>
              <a:t>Autres</a:t>
            </a:r>
            <a:r>
              <a:rPr lang="en-CA" dirty="0" smtClean="0"/>
              <a:t> actions de </a:t>
            </a:r>
            <a:r>
              <a:rPr lang="en-CA" dirty="0" err="1" smtClean="0"/>
              <a:t>prévention</a:t>
            </a:r>
            <a:r>
              <a:rPr lang="en-CA" dirty="0" smtClean="0"/>
              <a:t> </a:t>
            </a:r>
            <a:r>
              <a:rPr lang="en-CA" dirty="0" err="1" smtClean="0"/>
              <a:t>utiles</a:t>
            </a:r>
            <a:endParaRPr lang="fr-CA" dirty="0"/>
          </a:p>
        </p:txBody>
      </p:sp>
      <p:sp>
        <p:nvSpPr>
          <p:cNvPr id="3" name="Rectangle 2"/>
          <p:cNvSpPr/>
          <p:nvPr/>
        </p:nvSpPr>
        <p:spPr>
          <a:xfrm>
            <a:off x="107504" y="1916832"/>
            <a:ext cx="8892480" cy="4247317"/>
          </a:xfrm>
          <a:prstGeom prst="rect">
            <a:avLst/>
          </a:prstGeom>
        </p:spPr>
        <p:txBody>
          <a:bodyPr wrap="square">
            <a:spAutoFit/>
          </a:bodyPr>
          <a:lstStyle/>
          <a:p>
            <a:pPr marL="285750" indent="-285750" fontAlgn="base">
              <a:buFont typeface="Wingdings" panose="05000000000000000000" pitchFamily="2" charset="2"/>
              <a:buChar char="v"/>
            </a:pPr>
            <a:r>
              <a:rPr lang="fr-CA" dirty="0">
                <a:solidFill>
                  <a:srgbClr val="000000"/>
                </a:solidFill>
                <a:latin typeface="Calibri" panose="020F0502020204030204" pitchFamily="34" charset="0"/>
              </a:rPr>
              <a:t>Informez-vous sur les plantes aquatiques exotiques envahissantes </a:t>
            </a:r>
            <a:r>
              <a:rPr lang="fr-CA" dirty="0" smtClean="0">
                <a:solidFill>
                  <a:srgbClr val="000000"/>
                </a:solidFill>
                <a:latin typeface="Calibri" panose="020F0502020204030204" pitchFamily="34" charset="0"/>
              </a:rPr>
              <a:t>et, </a:t>
            </a:r>
            <a:r>
              <a:rPr lang="fr-CA" dirty="0">
                <a:solidFill>
                  <a:srgbClr val="000000"/>
                </a:solidFill>
                <a:latin typeface="Calibri" panose="020F0502020204030204" pitchFamily="34" charset="0"/>
              </a:rPr>
              <a:t>au fil du </a:t>
            </a:r>
            <a:r>
              <a:rPr lang="fr-CA" dirty="0" smtClean="0">
                <a:solidFill>
                  <a:srgbClr val="000000"/>
                </a:solidFill>
                <a:latin typeface="Calibri" panose="020F0502020204030204" pitchFamily="34" charset="0"/>
              </a:rPr>
              <a:t>temps, </a:t>
            </a:r>
            <a:r>
              <a:rPr lang="fr-CA" dirty="0">
                <a:solidFill>
                  <a:srgbClr val="000000"/>
                </a:solidFill>
                <a:latin typeface="Calibri" panose="020F0502020204030204" pitchFamily="34" charset="0"/>
              </a:rPr>
              <a:t>notez les changements que vous observez près de votre chalet.  Le site suivant regorge d’information : </a:t>
            </a:r>
            <a:r>
              <a:rPr lang="fr-CA" u="sng" dirty="0">
                <a:solidFill>
                  <a:srgbClr val="0000FF"/>
                </a:solidFill>
                <a:latin typeface="Calibri" panose="020F0502020204030204" pitchFamily="34" charset="0"/>
                <a:hlinkClick r:id="rId2"/>
              </a:rPr>
              <a:t>http://</a:t>
            </a:r>
            <a:r>
              <a:rPr lang="fr-CA" u="sng" dirty="0" smtClean="0">
                <a:solidFill>
                  <a:srgbClr val="0000FF"/>
                </a:solidFill>
                <a:latin typeface="Calibri" panose="020F0502020204030204" pitchFamily="34" charset="0"/>
                <a:hlinkClick r:id="rId2"/>
              </a:rPr>
              <a:t>www.environnement.gouv.qc.ca/eau/paee/index.htm</a:t>
            </a:r>
            <a:endParaRPr lang="fr-CA" u="sng" dirty="0" smtClean="0">
              <a:solidFill>
                <a:srgbClr val="0000FF"/>
              </a:solidFill>
              <a:latin typeface="Calibri" panose="020F0502020204030204" pitchFamily="34" charset="0"/>
            </a:endParaRPr>
          </a:p>
          <a:p>
            <a:pPr fontAlgn="base"/>
            <a:endParaRPr lang="fr-CA" dirty="0">
              <a:solidFill>
                <a:srgbClr val="000000"/>
              </a:solidFill>
              <a:latin typeface="Noto Sans Symbols"/>
            </a:endParaRPr>
          </a:p>
          <a:p>
            <a:pPr marL="285750" indent="-285750" fontAlgn="base">
              <a:buFont typeface="Wingdings" panose="05000000000000000000" pitchFamily="2" charset="2"/>
              <a:buChar char="v"/>
            </a:pPr>
            <a:r>
              <a:rPr lang="fr-CA" dirty="0">
                <a:solidFill>
                  <a:srgbClr val="000000"/>
                </a:solidFill>
                <a:latin typeface="Calibri" panose="020F0502020204030204" pitchFamily="34" charset="0"/>
              </a:rPr>
              <a:t>Rendez votre berge moins intéressante pour le myriophylle à épi.  </a:t>
            </a:r>
            <a:r>
              <a:rPr lang="fr-CA" dirty="0" err="1">
                <a:solidFill>
                  <a:srgbClr val="000000"/>
                </a:solidFill>
                <a:latin typeface="Calibri" panose="020F0502020204030204" pitchFamily="34" charset="0"/>
              </a:rPr>
              <a:t>Revégétalisez</a:t>
            </a:r>
            <a:r>
              <a:rPr lang="fr-CA" dirty="0">
                <a:solidFill>
                  <a:srgbClr val="000000"/>
                </a:solidFill>
                <a:latin typeface="Calibri" panose="020F0502020204030204" pitchFamily="34" charset="0"/>
              </a:rPr>
              <a:t> la bande riveraine de votre </a:t>
            </a:r>
            <a:r>
              <a:rPr lang="fr-CA" dirty="0" smtClean="0">
                <a:solidFill>
                  <a:srgbClr val="000000"/>
                </a:solidFill>
                <a:latin typeface="Calibri" panose="020F0502020204030204" pitchFamily="34" charset="0"/>
              </a:rPr>
              <a:t>propriété, </a:t>
            </a:r>
            <a:r>
              <a:rPr lang="fr-CA" dirty="0">
                <a:solidFill>
                  <a:srgbClr val="000000"/>
                </a:solidFill>
                <a:latin typeface="Calibri" panose="020F0502020204030204" pitchFamily="34" charset="0"/>
              </a:rPr>
              <a:t>car en plus de limiter l’érosion, vous rétablissez le rôle de filtre joué par la végétation riveraine </a:t>
            </a:r>
            <a:r>
              <a:rPr lang="fr-CA" dirty="0" smtClean="0">
                <a:solidFill>
                  <a:srgbClr val="000000"/>
                </a:solidFill>
                <a:latin typeface="Calibri" panose="020F0502020204030204" pitchFamily="34" charset="0"/>
              </a:rPr>
              <a:t>et amoindrissez les méfaits des </a:t>
            </a:r>
            <a:r>
              <a:rPr lang="fr-CA" dirty="0">
                <a:solidFill>
                  <a:srgbClr val="000000"/>
                </a:solidFill>
                <a:latin typeface="Calibri" panose="020F0502020204030204" pitchFamily="34" charset="0"/>
              </a:rPr>
              <a:t>engrais, </a:t>
            </a:r>
            <a:r>
              <a:rPr lang="fr-CA" dirty="0" smtClean="0">
                <a:solidFill>
                  <a:srgbClr val="000000"/>
                </a:solidFill>
                <a:latin typeface="Calibri" panose="020F0502020204030204" pitchFamily="34" charset="0"/>
              </a:rPr>
              <a:t>des </a:t>
            </a:r>
            <a:r>
              <a:rPr lang="fr-CA" dirty="0">
                <a:solidFill>
                  <a:srgbClr val="000000"/>
                </a:solidFill>
                <a:latin typeface="Calibri" panose="020F0502020204030204" pitchFamily="34" charset="0"/>
              </a:rPr>
              <a:t>pesticides et </a:t>
            </a:r>
            <a:r>
              <a:rPr lang="fr-CA" dirty="0" smtClean="0">
                <a:solidFill>
                  <a:srgbClr val="000000"/>
                </a:solidFill>
                <a:latin typeface="Calibri" panose="020F0502020204030204" pitchFamily="34" charset="0"/>
              </a:rPr>
              <a:t>des </a:t>
            </a:r>
            <a:r>
              <a:rPr lang="fr-CA" dirty="0">
                <a:solidFill>
                  <a:srgbClr val="000000"/>
                </a:solidFill>
                <a:latin typeface="Calibri" panose="020F0502020204030204" pitchFamily="34" charset="0"/>
              </a:rPr>
              <a:t>sédiments contenus dans les eaux de </a:t>
            </a:r>
            <a:r>
              <a:rPr lang="fr-CA" dirty="0" smtClean="0">
                <a:solidFill>
                  <a:srgbClr val="000000"/>
                </a:solidFill>
                <a:latin typeface="Calibri" panose="020F0502020204030204" pitchFamily="34" charset="0"/>
              </a:rPr>
              <a:t>ruissellement. De plus,  </a:t>
            </a:r>
            <a:r>
              <a:rPr lang="fr-CA" dirty="0">
                <a:solidFill>
                  <a:srgbClr val="000000"/>
                </a:solidFill>
                <a:latin typeface="Calibri" panose="020F0502020204030204" pitchFamily="34" charset="0"/>
              </a:rPr>
              <a:t>vous </a:t>
            </a:r>
            <a:r>
              <a:rPr lang="fr-CA" dirty="0" smtClean="0">
                <a:solidFill>
                  <a:srgbClr val="000000"/>
                </a:solidFill>
                <a:latin typeface="Calibri" panose="020F0502020204030204" pitchFamily="34" charset="0"/>
              </a:rPr>
              <a:t>créez </a:t>
            </a:r>
            <a:r>
              <a:rPr lang="fr-CA" dirty="0">
                <a:solidFill>
                  <a:srgbClr val="000000"/>
                </a:solidFill>
                <a:latin typeface="Calibri" panose="020F0502020204030204" pitchFamily="34" charset="0"/>
              </a:rPr>
              <a:t>un écran solaire pour limiter le réchauffement de </a:t>
            </a:r>
            <a:r>
              <a:rPr lang="fr-CA" dirty="0" smtClean="0">
                <a:solidFill>
                  <a:srgbClr val="000000"/>
                </a:solidFill>
                <a:latin typeface="Calibri" panose="020F0502020204030204" pitchFamily="34" charset="0"/>
              </a:rPr>
              <a:t>l’eau, </a:t>
            </a:r>
            <a:r>
              <a:rPr lang="fr-CA" dirty="0">
                <a:solidFill>
                  <a:srgbClr val="000000"/>
                </a:solidFill>
                <a:latin typeface="Calibri" panose="020F0502020204030204" pitchFamily="34" charset="0"/>
              </a:rPr>
              <a:t>et vous offrez des habitats, de la nourriture et des abris à la faune.   Le site suivant vous aidera : </a:t>
            </a:r>
            <a:r>
              <a:rPr lang="fr-CA" u="sng" dirty="0">
                <a:solidFill>
                  <a:srgbClr val="0000FF"/>
                </a:solidFill>
                <a:latin typeface="Calibri" panose="020F0502020204030204" pitchFamily="34" charset="0"/>
                <a:hlinkClick r:id="rId3"/>
              </a:rPr>
              <a:t>https://</a:t>
            </a:r>
            <a:r>
              <a:rPr lang="fr-CA" u="sng" dirty="0" smtClean="0">
                <a:solidFill>
                  <a:srgbClr val="0000FF"/>
                </a:solidFill>
                <a:latin typeface="Calibri" panose="020F0502020204030204" pitchFamily="34" charset="0"/>
                <a:hlinkClick r:id="rId3"/>
              </a:rPr>
              <a:t>quebecvert.com/nos-publications/vegetalisation-des-bandes-riveraines</a:t>
            </a:r>
            <a:endParaRPr lang="fr-CA" u="sng" dirty="0" smtClean="0">
              <a:solidFill>
                <a:srgbClr val="0000FF"/>
              </a:solidFill>
              <a:latin typeface="Calibri" panose="020F0502020204030204" pitchFamily="34" charset="0"/>
            </a:endParaRPr>
          </a:p>
          <a:p>
            <a:pPr fontAlgn="base"/>
            <a:endParaRPr lang="fr-CA" dirty="0">
              <a:solidFill>
                <a:srgbClr val="000000"/>
              </a:solidFill>
              <a:latin typeface="Calibri" panose="020F0502020204030204" pitchFamily="34" charset="0"/>
            </a:endParaRPr>
          </a:p>
          <a:p>
            <a:pPr marL="285750" indent="-285750" fontAlgn="base">
              <a:spcAft>
                <a:spcPts val="400"/>
              </a:spcAft>
              <a:buFont typeface="Wingdings" panose="05000000000000000000" pitchFamily="2" charset="2"/>
              <a:buChar char="v"/>
            </a:pPr>
            <a:r>
              <a:rPr lang="fr-CA" dirty="0">
                <a:solidFill>
                  <a:srgbClr val="000000"/>
                </a:solidFill>
                <a:latin typeface="Calibri" panose="020F0502020204030204" pitchFamily="34" charset="0"/>
              </a:rPr>
              <a:t>Tenez-vous au courant des projets et de la politique de la municipalité en ce qui concerne le myriophylle à </a:t>
            </a:r>
            <a:r>
              <a:rPr lang="fr-CA" dirty="0" smtClean="0">
                <a:solidFill>
                  <a:srgbClr val="000000"/>
                </a:solidFill>
                <a:latin typeface="Calibri" panose="020F0502020204030204" pitchFamily="34" charset="0"/>
              </a:rPr>
              <a:t>épi </a:t>
            </a:r>
            <a:r>
              <a:rPr lang="fr-CA" dirty="0">
                <a:solidFill>
                  <a:srgbClr val="000000"/>
                </a:solidFill>
                <a:latin typeface="Calibri" panose="020F0502020204030204" pitchFamily="34" charset="0"/>
              </a:rPr>
              <a:t>et n'hésitez pas à demander des renseignements aux élus municipaux et aux membres de l'exécutif de l'APLG. </a:t>
            </a:r>
            <a:endParaRPr lang="fr-CA" b="0" i="0" u="none" strike="noStrike" dirty="0">
              <a:solidFill>
                <a:srgbClr val="000000"/>
              </a:solidFill>
              <a:effectLst/>
              <a:latin typeface="Noto Sans Symbols"/>
            </a:endParaRPr>
          </a:p>
        </p:txBody>
      </p:sp>
    </p:spTree>
    <p:extLst>
      <p:ext uri="{BB962C8B-B14F-4D97-AF65-F5344CB8AC3E}">
        <p14:creationId xmlns:p14="http://schemas.microsoft.com/office/powerpoint/2010/main" val="245845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9144000" cy="1080000"/>
          </a:xfrm>
          <a:solidFill>
            <a:schemeClr val="accent5">
              <a:lumMod val="40000"/>
              <a:lumOff val="60000"/>
            </a:schemeClr>
          </a:solidFill>
          <a:ln>
            <a:solidFill>
              <a:srgbClr val="7030A0"/>
            </a:solidFill>
          </a:ln>
        </p:spPr>
        <p:txBody>
          <a:bodyPr>
            <a:normAutofit/>
          </a:bodyPr>
          <a:lstStyle/>
          <a:p>
            <a:r>
              <a:rPr lang="fr-CA" sz="2800" dirty="0" smtClean="0">
                <a:latin typeface="Tahoma" pitchFamily="34" charset="0"/>
                <a:ea typeface="Tahoma" pitchFamily="34" charset="0"/>
                <a:cs typeface="Tahoma" pitchFamily="34" charset="0"/>
              </a:rPr>
              <a:t>En conclusion</a:t>
            </a:r>
            <a:br>
              <a:rPr lang="fr-CA" sz="2800" dirty="0" smtClean="0">
                <a:latin typeface="Tahoma" pitchFamily="34" charset="0"/>
                <a:ea typeface="Tahoma" pitchFamily="34" charset="0"/>
                <a:cs typeface="Tahoma" pitchFamily="34" charset="0"/>
              </a:rPr>
            </a:br>
            <a:r>
              <a:rPr lang="fr-CA" sz="2800" dirty="0" smtClean="0">
                <a:latin typeface="Tahoma" pitchFamily="34" charset="0"/>
                <a:ea typeface="Tahoma" pitchFamily="34" charset="0"/>
                <a:cs typeface="Tahoma" pitchFamily="34" charset="0"/>
              </a:rPr>
              <a:t>In conclusion</a:t>
            </a:r>
            <a:endParaRPr lang="fr-CA" sz="2800" dirty="0">
              <a:latin typeface="Tahoma" pitchFamily="34" charset="0"/>
              <a:ea typeface="Tahoma" pitchFamily="34" charset="0"/>
              <a:cs typeface="Tahoma" pitchFamily="34" charset="0"/>
            </a:endParaRPr>
          </a:p>
        </p:txBody>
      </p:sp>
      <p:sp>
        <p:nvSpPr>
          <p:cNvPr id="3" name="Espace réservé du contenu 2"/>
          <p:cNvSpPr>
            <a:spLocks noGrp="1"/>
          </p:cNvSpPr>
          <p:nvPr>
            <p:ph sz="quarter" idx="1"/>
          </p:nvPr>
        </p:nvSpPr>
        <p:spPr>
          <a:xfrm>
            <a:off x="251520" y="1600200"/>
            <a:ext cx="8712968" cy="4525963"/>
          </a:xfrm>
        </p:spPr>
        <p:txBody>
          <a:bodyPr>
            <a:normAutofit fontScale="25000" lnSpcReduction="20000"/>
          </a:bodyPr>
          <a:lstStyle/>
          <a:p>
            <a:pPr>
              <a:buFont typeface="Wingdings" pitchFamily="2" charset="2"/>
              <a:buChar char="v"/>
            </a:pPr>
            <a:endParaRPr lang="fr-CA" sz="5000" dirty="0" smtClean="0"/>
          </a:p>
          <a:p>
            <a:pPr>
              <a:buFont typeface="Wingdings" pitchFamily="2" charset="2"/>
              <a:buChar char="v"/>
            </a:pPr>
            <a:r>
              <a:rPr lang="fr-CA" sz="5000" dirty="0" smtClean="0"/>
              <a:t>À </a:t>
            </a:r>
            <a:r>
              <a:rPr lang="fr-CA" sz="5000" dirty="0" smtClean="0"/>
              <a:t>notre connaissance, le myriophylle à épi n’est pas présent au Lac </a:t>
            </a:r>
            <a:r>
              <a:rPr lang="fr-CA" sz="5000" dirty="0" smtClean="0"/>
              <a:t>Gagnon. </a:t>
            </a:r>
            <a:r>
              <a:rPr lang="fr-CA" sz="5200" dirty="0" smtClean="0"/>
              <a:t>Toutefois</a:t>
            </a:r>
            <a:r>
              <a:rPr lang="fr-CA" sz="5200" dirty="0" smtClean="0"/>
              <a:t>, il est présent dans plusieurs lacs autour de nous</a:t>
            </a:r>
            <a:r>
              <a:rPr lang="fr-CA" sz="5200" dirty="0" smtClean="0"/>
              <a:t>.</a:t>
            </a:r>
            <a:r>
              <a:rPr lang="fr-CA" sz="5200" dirty="0"/>
              <a:t> Étant donné sa proximité aux lacs de Duhamel, il faudra redoubler nos efforts de prévention pour empêcher cette plante de s’implanter chez nous.  Mais ces efforts ne sont rien en comparaison aux efforts et aux budgets qu’il faudra déployer si le Lac Gagnon devenait infesté.</a:t>
            </a:r>
            <a:endParaRPr lang="fr-CA" sz="5200" dirty="0"/>
          </a:p>
          <a:p>
            <a:pPr>
              <a:buFont typeface="Wingdings" pitchFamily="2" charset="2"/>
              <a:buChar char="v"/>
            </a:pPr>
            <a:r>
              <a:rPr lang="fr-CA" sz="5200" dirty="0"/>
              <a:t>Si vous avez des commentaires ou des </a:t>
            </a:r>
            <a:r>
              <a:rPr lang="fr-CA" sz="5200" dirty="0" smtClean="0"/>
              <a:t>suggestions, </a:t>
            </a:r>
            <a:r>
              <a:rPr lang="fr-CA" sz="5200" dirty="0"/>
              <a:t>n’hésitez pas à nous en faire part en nous écrivant à l’adresse courriel info@aplg.ca</a:t>
            </a:r>
            <a:r>
              <a:rPr lang="fr-CA" sz="5200" dirty="0" smtClean="0"/>
              <a:t>.</a:t>
            </a:r>
            <a:endParaRPr lang="fr-CA" sz="5000" dirty="0" smtClean="0"/>
          </a:p>
          <a:p>
            <a:pPr>
              <a:buNone/>
            </a:pPr>
            <a:endParaRPr lang="fr-CA" sz="5000" dirty="0" smtClean="0"/>
          </a:p>
          <a:p>
            <a:pPr>
              <a:buFont typeface="Wingdings" pitchFamily="2" charset="2"/>
              <a:buChar char="v"/>
            </a:pPr>
            <a:r>
              <a:rPr lang="fr-CA" sz="5000" dirty="0" smtClean="0"/>
              <a:t>L’APLG </a:t>
            </a:r>
            <a:r>
              <a:rPr lang="fr-CA" sz="5000" dirty="0" smtClean="0"/>
              <a:t>continuera de travailler</a:t>
            </a:r>
            <a:r>
              <a:rPr lang="fr-CA" sz="5000" dirty="0" smtClean="0"/>
              <a:t> </a:t>
            </a:r>
            <a:r>
              <a:rPr lang="fr-CA" sz="5000" dirty="0" smtClean="0"/>
              <a:t>avec la </a:t>
            </a:r>
            <a:r>
              <a:rPr lang="fr-CA" sz="5000" dirty="0" smtClean="0"/>
              <a:t>municipalité, l’OBV </a:t>
            </a:r>
            <a:r>
              <a:rPr lang="fr-CA" sz="5000" dirty="0" smtClean="0"/>
              <a:t>et les autres associations de </a:t>
            </a:r>
            <a:r>
              <a:rPr lang="fr-CA" sz="5000" dirty="0" smtClean="0"/>
              <a:t>lacs environnants </a:t>
            </a:r>
            <a:r>
              <a:rPr lang="fr-CA" sz="5000" dirty="0" smtClean="0"/>
              <a:t>pour augmenter la sensibilisation de tous et pour que </a:t>
            </a:r>
            <a:r>
              <a:rPr lang="fr-CA" sz="5000" dirty="0" smtClean="0"/>
              <a:t>le lavage </a:t>
            </a:r>
            <a:r>
              <a:rPr lang="fr-CA" sz="5000" dirty="0" smtClean="0"/>
              <a:t>des embarcations soit fait de façon rigoureuse et pratique</a:t>
            </a:r>
            <a:r>
              <a:rPr lang="fr-CA" sz="5000" dirty="0" smtClean="0"/>
              <a:t>.</a:t>
            </a:r>
          </a:p>
          <a:p>
            <a:pPr marL="0" indent="0" fontAlgn="base">
              <a:buNone/>
            </a:pPr>
            <a:r>
              <a:rPr lang="fr-CA" sz="2400" dirty="0"/>
              <a:t/>
            </a:r>
            <a:br>
              <a:rPr lang="fr-CA" sz="2400" dirty="0"/>
            </a:br>
            <a:endParaRPr lang="fr-CA" sz="5000" dirty="0" smtClean="0"/>
          </a:p>
          <a:p>
            <a:pPr>
              <a:buNone/>
            </a:pPr>
            <a:endParaRPr lang="fr-CA" sz="5000" dirty="0" smtClean="0"/>
          </a:p>
          <a:p>
            <a:pPr>
              <a:buFont typeface="Wingdings" pitchFamily="2" charset="2"/>
              <a:buChar char="v"/>
            </a:pPr>
            <a:r>
              <a:rPr lang="fr-CA" sz="5900" dirty="0" smtClean="0"/>
              <a:t> </a:t>
            </a:r>
            <a:r>
              <a:rPr lang="fr-CA" sz="5900" b="1" dirty="0" smtClean="0"/>
              <a:t>Prévention, sensibilisation, </a:t>
            </a:r>
            <a:r>
              <a:rPr lang="fr-CA" sz="5900" b="1" dirty="0" smtClean="0"/>
              <a:t>éducation: </a:t>
            </a:r>
            <a:r>
              <a:rPr lang="fr-CA" sz="5900" b="1" dirty="0" smtClean="0"/>
              <a:t>la responsabilité de tous!   </a:t>
            </a:r>
          </a:p>
          <a:p>
            <a:pPr>
              <a:buNone/>
            </a:pPr>
            <a:endParaRPr lang="fr-CA" dirty="0" smtClean="0"/>
          </a:p>
          <a:p>
            <a:pPr>
              <a:buNone/>
            </a:pPr>
            <a:r>
              <a:rPr lang="fr-CA" dirty="0" smtClean="0"/>
              <a:t>               </a:t>
            </a:r>
            <a:endParaRPr lang="fr-CA" b="1" i="1" dirty="0" smtClean="0"/>
          </a:p>
          <a:p>
            <a:pPr algn="ctr">
              <a:buNone/>
            </a:pPr>
            <a:r>
              <a:rPr lang="en-CA" sz="6700" dirty="0" err="1"/>
              <a:t>Merci</a:t>
            </a:r>
            <a:r>
              <a:rPr lang="en-CA" sz="6700" dirty="0"/>
              <a:t> à </a:t>
            </a:r>
            <a:r>
              <a:rPr lang="en-CA" sz="6700" dirty="0" smtClean="0"/>
              <a:t>Paul </a:t>
            </a:r>
            <a:r>
              <a:rPr lang="en-CA" sz="6700" dirty="0" smtClean="0"/>
              <a:t>S</a:t>
            </a:r>
            <a:r>
              <a:rPr lang="en-CA" sz="6700" dirty="0" smtClean="0"/>
              <a:t>t-Georges, </a:t>
            </a:r>
            <a:r>
              <a:rPr lang="en-CA" sz="6700" dirty="0" err="1" smtClean="0"/>
              <a:t>bénévole</a:t>
            </a:r>
            <a:r>
              <a:rPr lang="en-CA" sz="6700" dirty="0" smtClean="0"/>
              <a:t> et </a:t>
            </a:r>
            <a:r>
              <a:rPr lang="en-CA" sz="6700" dirty="0"/>
              <a:t>à </a:t>
            </a:r>
            <a:r>
              <a:rPr lang="en-CA" sz="6700" dirty="0" err="1"/>
              <a:t>toutes</a:t>
            </a:r>
            <a:r>
              <a:rPr lang="en-CA" sz="6700" dirty="0"/>
              <a:t> les </a:t>
            </a:r>
            <a:r>
              <a:rPr lang="en-CA" sz="6700" dirty="0" err="1"/>
              <a:t>sentinelles</a:t>
            </a:r>
            <a:r>
              <a:rPr lang="en-CA" sz="6700" dirty="0"/>
              <a:t>!</a:t>
            </a:r>
          </a:p>
          <a:p>
            <a:pPr>
              <a:buNone/>
            </a:pPr>
            <a:endParaRPr lang="fr-CA" dirty="0"/>
          </a:p>
        </p:txBody>
      </p:sp>
      <p:pic>
        <p:nvPicPr>
          <p:cNvPr id="4" name="Image 3" descr="logo50_85x70.png"/>
          <p:cNvPicPr>
            <a:picLocks noChangeAspect="1"/>
          </p:cNvPicPr>
          <p:nvPr/>
        </p:nvPicPr>
        <p:blipFill>
          <a:blip r:embed="rId2" cstate="print"/>
          <a:stretch>
            <a:fillRect/>
          </a:stretch>
        </p:blipFill>
        <p:spPr>
          <a:xfrm>
            <a:off x="7956376" y="5661248"/>
            <a:ext cx="809524" cy="66666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9144000" cy="1143000"/>
          </a:xfrm>
          <a:solidFill>
            <a:schemeClr val="accent5">
              <a:lumMod val="40000"/>
              <a:lumOff val="60000"/>
            </a:schemeClr>
          </a:solidFill>
          <a:ln>
            <a:solidFill>
              <a:srgbClr val="7030A0"/>
            </a:solidFill>
          </a:ln>
        </p:spPr>
        <p:txBody>
          <a:bodyPr>
            <a:normAutofit/>
          </a:bodyPr>
          <a:lstStyle/>
          <a:p>
            <a:r>
              <a:rPr lang="en-CA" sz="2800" dirty="0" err="1" smtClean="0">
                <a:latin typeface="Tahoma" pitchFamily="34" charset="0"/>
                <a:ea typeface="Tahoma" pitchFamily="34" charset="0"/>
                <a:cs typeface="Tahoma" pitchFamily="34" charset="0"/>
              </a:rPr>
              <a:t>Sauriez-vous</a:t>
            </a:r>
            <a:r>
              <a:rPr lang="en-CA" sz="2800" dirty="0" smtClean="0">
                <a:latin typeface="Tahoma" pitchFamily="34" charset="0"/>
                <a:ea typeface="Tahoma" pitchFamily="34" charset="0"/>
                <a:cs typeface="Tahoma" pitchFamily="34" charset="0"/>
              </a:rPr>
              <a:t> </a:t>
            </a:r>
            <a:r>
              <a:rPr lang="en-CA" sz="2800" dirty="0" err="1" smtClean="0">
                <a:latin typeface="Tahoma" pitchFamily="34" charset="0"/>
                <a:ea typeface="Tahoma" pitchFamily="34" charset="0"/>
                <a:cs typeface="Tahoma" pitchFamily="34" charset="0"/>
              </a:rPr>
              <a:t>l’identifier</a:t>
            </a:r>
            <a:r>
              <a:rPr lang="en-CA" sz="2800" dirty="0" smtClean="0">
                <a:latin typeface="Tahoma" pitchFamily="34" charset="0"/>
                <a:ea typeface="Tahoma" pitchFamily="34" charset="0"/>
                <a:cs typeface="Tahoma" pitchFamily="34" charset="0"/>
              </a:rPr>
              <a:t>?</a:t>
            </a:r>
            <a:br>
              <a:rPr lang="en-CA" sz="2800" dirty="0" smtClean="0">
                <a:latin typeface="Tahoma" pitchFamily="34" charset="0"/>
                <a:ea typeface="Tahoma" pitchFamily="34" charset="0"/>
                <a:cs typeface="Tahoma" pitchFamily="34" charset="0"/>
              </a:rPr>
            </a:br>
            <a:r>
              <a:rPr lang="en-CA" sz="2800" dirty="0" smtClean="0">
                <a:latin typeface="Tahoma" pitchFamily="34" charset="0"/>
                <a:ea typeface="Tahoma" pitchFamily="34" charset="0"/>
                <a:cs typeface="Tahoma" pitchFamily="34" charset="0"/>
              </a:rPr>
              <a:t>Could you identify it?</a:t>
            </a:r>
            <a:endParaRPr lang="fr-CA" sz="2800" dirty="0">
              <a:latin typeface="Tahoma" pitchFamily="34" charset="0"/>
              <a:ea typeface="Tahoma" pitchFamily="34" charset="0"/>
              <a:cs typeface="Tahoma" pitchFamily="34" charset="0"/>
            </a:endParaRPr>
          </a:p>
        </p:txBody>
      </p:sp>
      <p:sp>
        <p:nvSpPr>
          <p:cNvPr id="3" name="Espace réservé du contenu 2"/>
          <p:cNvSpPr>
            <a:spLocks noGrp="1"/>
          </p:cNvSpPr>
          <p:nvPr>
            <p:ph sz="quarter" idx="1"/>
          </p:nvPr>
        </p:nvSpPr>
        <p:spPr>
          <a:xfrm>
            <a:off x="4283968" y="1556792"/>
            <a:ext cx="4752528" cy="4536504"/>
          </a:xfrm>
        </p:spPr>
        <p:txBody>
          <a:bodyPr>
            <a:normAutofit fontScale="47500" lnSpcReduction="20000"/>
          </a:bodyPr>
          <a:lstStyle/>
          <a:p>
            <a:pPr>
              <a:buFont typeface="Wingdings" pitchFamily="2" charset="2"/>
              <a:buChar char="v"/>
            </a:pPr>
            <a:r>
              <a:rPr lang="fr-CA" dirty="0" smtClean="0">
                <a:latin typeface="Tahoma" pitchFamily="34" charset="0"/>
                <a:ea typeface="Tahoma" pitchFamily="34" charset="0"/>
                <a:cs typeface="Tahoma" pitchFamily="34" charset="0"/>
              </a:rPr>
              <a:t>Plante aquatique </a:t>
            </a:r>
            <a:r>
              <a:rPr lang="fr-CA" dirty="0">
                <a:latin typeface="Tahoma" pitchFamily="34" charset="0"/>
                <a:ea typeface="Tahoma" pitchFamily="34" charset="0"/>
                <a:cs typeface="Tahoma" pitchFamily="34" charset="0"/>
              </a:rPr>
              <a:t>vivace submergée et visible à </a:t>
            </a:r>
            <a:r>
              <a:rPr lang="fr-CA" dirty="0" smtClean="0">
                <a:latin typeface="Tahoma" pitchFamily="34" charset="0"/>
                <a:ea typeface="Tahoma" pitchFamily="34" charset="0"/>
                <a:cs typeface="Tahoma" pitchFamily="34" charset="0"/>
              </a:rPr>
              <a:t>la surface </a:t>
            </a:r>
            <a:r>
              <a:rPr lang="fr-CA" dirty="0">
                <a:latin typeface="Tahoma" pitchFamily="34" charset="0"/>
                <a:ea typeface="Tahoma" pitchFamily="34" charset="0"/>
                <a:cs typeface="Tahoma" pitchFamily="34" charset="0"/>
              </a:rPr>
              <a:t>de l’eau.</a:t>
            </a:r>
          </a:p>
          <a:p>
            <a:pPr>
              <a:buFont typeface="Wingdings" pitchFamily="2" charset="2"/>
              <a:buChar char="v"/>
            </a:pPr>
            <a:r>
              <a:rPr lang="fr-CA" dirty="0" smtClean="0">
                <a:latin typeface="Tahoma" pitchFamily="34" charset="0"/>
                <a:ea typeface="Tahoma" pitchFamily="34" charset="0"/>
                <a:cs typeface="Tahoma" pitchFamily="34" charset="0"/>
              </a:rPr>
              <a:t>Elle </a:t>
            </a:r>
            <a:r>
              <a:rPr lang="fr-CA" dirty="0">
                <a:latin typeface="Tahoma" pitchFamily="34" charset="0"/>
                <a:ea typeface="Tahoma" pitchFamily="34" charset="0"/>
                <a:cs typeface="Tahoma" pitchFamily="34" charset="0"/>
              </a:rPr>
              <a:t>a des verticilles composés de trois à six</a:t>
            </a:r>
          </a:p>
          <a:p>
            <a:pPr>
              <a:buNone/>
            </a:pPr>
            <a:r>
              <a:rPr lang="fr-CA" dirty="0" smtClean="0">
                <a:latin typeface="Tahoma" pitchFamily="34" charset="0"/>
                <a:ea typeface="Tahoma" pitchFamily="34" charset="0"/>
                <a:cs typeface="Tahoma" pitchFamily="34" charset="0"/>
              </a:rPr>
              <a:t>         feuilles </a:t>
            </a:r>
            <a:r>
              <a:rPr lang="fr-CA" dirty="0">
                <a:latin typeface="Tahoma" pitchFamily="34" charset="0"/>
                <a:ea typeface="Tahoma" pitchFamily="34" charset="0"/>
                <a:cs typeface="Tahoma" pitchFamily="34" charset="0"/>
              </a:rPr>
              <a:t>à l’apparence de plumes.</a:t>
            </a:r>
          </a:p>
          <a:p>
            <a:pPr>
              <a:buFont typeface="Wingdings" pitchFamily="2" charset="2"/>
              <a:buChar char="v"/>
            </a:pPr>
            <a:r>
              <a:rPr lang="fr-CA" dirty="0" smtClean="0">
                <a:latin typeface="Tahoma" pitchFamily="34" charset="0"/>
                <a:ea typeface="Tahoma" pitchFamily="34" charset="0"/>
                <a:cs typeface="Tahoma" pitchFamily="34" charset="0"/>
              </a:rPr>
              <a:t>Les </a:t>
            </a:r>
            <a:r>
              <a:rPr lang="fr-CA" dirty="0">
                <a:latin typeface="Tahoma" pitchFamily="34" charset="0"/>
                <a:ea typeface="Tahoma" pitchFamily="34" charset="0"/>
                <a:cs typeface="Tahoma" pitchFamily="34" charset="0"/>
              </a:rPr>
              <a:t>feuilles sont divisées et composées de</a:t>
            </a:r>
          </a:p>
          <a:p>
            <a:pPr>
              <a:buNone/>
            </a:pPr>
            <a:r>
              <a:rPr lang="fr-CA" dirty="0" smtClean="0">
                <a:latin typeface="Tahoma" pitchFamily="34" charset="0"/>
                <a:ea typeface="Tahoma" pitchFamily="34" charset="0"/>
                <a:cs typeface="Tahoma" pitchFamily="34" charset="0"/>
              </a:rPr>
              <a:t>         douze </a:t>
            </a:r>
            <a:r>
              <a:rPr lang="fr-CA" dirty="0">
                <a:latin typeface="Tahoma" pitchFamily="34" charset="0"/>
                <a:ea typeface="Tahoma" pitchFamily="34" charset="0"/>
                <a:cs typeface="Tahoma" pitchFamily="34" charset="0"/>
              </a:rPr>
              <a:t>à vingt-quatre paires de folioles, dont</a:t>
            </a:r>
          </a:p>
          <a:p>
            <a:pPr>
              <a:buNone/>
            </a:pPr>
            <a:r>
              <a:rPr lang="fr-CA" dirty="0" smtClean="0">
                <a:latin typeface="Tahoma" pitchFamily="34" charset="0"/>
                <a:ea typeface="Tahoma" pitchFamily="34" charset="0"/>
                <a:cs typeface="Tahoma" pitchFamily="34" charset="0"/>
              </a:rPr>
              <a:t>         l’extrémité </a:t>
            </a:r>
            <a:r>
              <a:rPr lang="fr-CA" dirty="0">
                <a:latin typeface="Tahoma" pitchFamily="34" charset="0"/>
                <a:ea typeface="Tahoma" pitchFamily="34" charset="0"/>
                <a:cs typeface="Tahoma" pitchFamily="34" charset="0"/>
              </a:rPr>
              <a:t>semble tronquée</a:t>
            </a:r>
            <a:r>
              <a:rPr lang="fr-CA" dirty="0" smtClean="0">
                <a:latin typeface="Tahoma" pitchFamily="34" charset="0"/>
                <a:ea typeface="Tahoma" pitchFamily="34" charset="0"/>
                <a:cs typeface="Tahoma" pitchFamily="34" charset="0"/>
              </a:rPr>
              <a:t>.</a:t>
            </a:r>
          </a:p>
          <a:p>
            <a:pPr>
              <a:buFont typeface="Wingdings" pitchFamily="2" charset="2"/>
              <a:buChar char="v"/>
            </a:pPr>
            <a:r>
              <a:rPr lang="en-CA" dirty="0" smtClean="0">
                <a:latin typeface="Tahoma" pitchFamily="34" charset="0"/>
                <a:ea typeface="Tahoma" pitchFamily="34" charset="0"/>
                <a:cs typeface="Tahoma" pitchFamily="34" charset="0"/>
              </a:rPr>
              <a:t>Distance d’un cm entre les </a:t>
            </a:r>
            <a:r>
              <a:rPr lang="en-CA" dirty="0" err="1" smtClean="0">
                <a:latin typeface="Tahoma" pitchFamily="34" charset="0"/>
                <a:ea typeface="Tahoma" pitchFamily="34" charset="0"/>
                <a:cs typeface="Tahoma" pitchFamily="34" charset="0"/>
              </a:rPr>
              <a:t>verticilles</a:t>
            </a:r>
            <a:endParaRPr lang="fr-CA" dirty="0">
              <a:latin typeface="Tahoma" pitchFamily="34" charset="0"/>
              <a:ea typeface="Tahoma" pitchFamily="34" charset="0"/>
              <a:cs typeface="Tahoma" pitchFamily="34" charset="0"/>
            </a:endParaRPr>
          </a:p>
          <a:p>
            <a:pPr>
              <a:buFont typeface="Wingdings" pitchFamily="2" charset="2"/>
              <a:buChar char="v"/>
            </a:pPr>
            <a:r>
              <a:rPr lang="fr-CA" dirty="0" smtClean="0">
                <a:latin typeface="Tahoma" pitchFamily="34" charset="0"/>
                <a:ea typeface="Tahoma" pitchFamily="34" charset="0"/>
                <a:cs typeface="Tahoma" pitchFamily="34" charset="0"/>
              </a:rPr>
              <a:t>Les </a:t>
            </a:r>
            <a:r>
              <a:rPr lang="fr-CA" dirty="0">
                <a:latin typeface="Tahoma" pitchFamily="34" charset="0"/>
                <a:ea typeface="Tahoma" pitchFamily="34" charset="0"/>
                <a:cs typeface="Tahoma" pitchFamily="34" charset="0"/>
              </a:rPr>
              <a:t>fleurs sont en épis sur les tiges</a:t>
            </a:r>
          </a:p>
          <a:p>
            <a:pPr>
              <a:buNone/>
            </a:pPr>
            <a:r>
              <a:rPr lang="fr-CA" dirty="0" smtClean="0">
                <a:latin typeface="Tahoma" pitchFamily="34" charset="0"/>
                <a:ea typeface="Tahoma" pitchFamily="34" charset="0"/>
                <a:cs typeface="Tahoma" pitchFamily="34" charset="0"/>
              </a:rPr>
              <a:t>         émergentes</a:t>
            </a:r>
            <a:r>
              <a:rPr lang="fr-CA" dirty="0">
                <a:latin typeface="Tahoma" pitchFamily="34" charset="0"/>
                <a:ea typeface="Tahoma" pitchFamily="34" charset="0"/>
                <a:cs typeface="Tahoma" pitchFamily="34" charset="0"/>
              </a:rPr>
              <a:t>, bourgeons très rouges</a:t>
            </a:r>
          </a:p>
          <a:p>
            <a:pPr>
              <a:buNone/>
            </a:pPr>
            <a:r>
              <a:rPr lang="fr-CA" dirty="0" smtClean="0">
                <a:latin typeface="Tahoma" pitchFamily="34" charset="0"/>
                <a:ea typeface="Tahoma" pitchFamily="34" charset="0"/>
                <a:cs typeface="Tahoma" pitchFamily="34" charset="0"/>
              </a:rPr>
              <a:t>         (</a:t>
            </a:r>
            <a:r>
              <a:rPr lang="fr-CA" i="1" dirty="0">
                <a:latin typeface="Tahoma" pitchFamily="34" charset="0"/>
                <a:ea typeface="Tahoma" pitchFamily="34" charset="0"/>
                <a:cs typeface="Tahoma" pitchFamily="34" charset="0"/>
              </a:rPr>
              <a:t>floraison en juillet</a:t>
            </a:r>
            <a:r>
              <a:rPr lang="fr-CA" dirty="0">
                <a:latin typeface="Tahoma" pitchFamily="34" charset="0"/>
                <a:ea typeface="Tahoma" pitchFamily="34" charset="0"/>
                <a:cs typeface="Tahoma" pitchFamily="34" charset="0"/>
              </a:rPr>
              <a:t>).</a:t>
            </a:r>
          </a:p>
          <a:p>
            <a:pPr>
              <a:buFont typeface="Wingdings" pitchFamily="2" charset="2"/>
              <a:buChar char="v"/>
            </a:pPr>
            <a:r>
              <a:rPr lang="fr-CA" dirty="0" smtClean="0">
                <a:latin typeface="Tahoma" pitchFamily="34" charset="0"/>
                <a:ea typeface="Tahoma" pitchFamily="34" charset="0"/>
                <a:cs typeface="Tahoma" pitchFamily="34" charset="0"/>
              </a:rPr>
              <a:t> </a:t>
            </a:r>
            <a:r>
              <a:rPr lang="fr-CA" dirty="0">
                <a:latin typeface="Tahoma" pitchFamily="34" charset="0"/>
                <a:ea typeface="Tahoma" pitchFamily="34" charset="0"/>
                <a:cs typeface="Tahoma" pitchFamily="34" charset="0"/>
              </a:rPr>
              <a:t>Il se distingue du myriophylle indigène par</a:t>
            </a:r>
          </a:p>
          <a:p>
            <a:pPr>
              <a:buNone/>
            </a:pPr>
            <a:r>
              <a:rPr lang="fr-CA" dirty="0" smtClean="0">
                <a:latin typeface="Tahoma" pitchFamily="34" charset="0"/>
                <a:ea typeface="Tahoma" pitchFamily="34" charset="0"/>
                <a:cs typeface="Tahoma" pitchFamily="34" charset="0"/>
              </a:rPr>
              <a:t>        des </a:t>
            </a:r>
            <a:r>
              <a:rPr lang="fr-CA" dirty="0">
                <a:latin typeface="Tahoma" pitchFamily="34" charset="0"/>
                <a:ea typeface="Tahoma" pitchFamily="34" charset="0"/>
                <a:cs typeface="Tahoma" pitchFamily="34" charset="0"/>
              </a:rPr>
              <a:t>groupes de feuilles beaucoup plus</a:t>
            </a:r>
          </a:p>
          <a:p>
            <a:pPr>
              <a:buNone/>
            </a:pPr>
            <a:r>
              <a:rPr lang="fr-CA" dirty="0" smtClean="0">
                <a:latin typeface="Tahoma" pitchFamily="34" charset="0"/>
                <a:ea typeface="Tahoma" pitchFamily="34" charset="0"/>
                <a:cs typeface="Tahoma" pitchFamily="34" charset="0"/>
              </a:rPr>
              <a:t>        rapprochés</a:t>
            </a:r>
            <a:r>
              <a:rPr lang="fr-CA" dirty="0">
                <a:latin typeface="Tahoma" pitchFamily="34" charset="0"/>
                <a:ea typeface="Tahoma" pitchFamily="34" charset="0"/>
                <a:cs typeface="Tahoma" pitchFamily="34" charset="0"/>
              </a:rPr>
              <a:t>, des feuilles flasques hors de</a:t>
            </a:r>
          </a:p>
          <a:p>
            <a:pPr>
              <a:buNone/>
            </a:pPr>
            <a:r>
              <a:rPr lang="fr-CA" dirty="0" smtClean="0">
                <a:latin typeface="Tahoma" pitchFamily="34" charset="0"/>
                <a:ea typeface="Tahoma" pitchFamily="34" charset="0"/>
                <a:cs typeface="Tahoma" pitchFamily="34" charset="0"/>
              </a:rPr>
              <a:t>        l’eau </a:t>
            </a:r>
            <a:r>
              <a:rPr lang="fr-CA" dirty="0">
                <a:latin typeface="Tahoma" pitchFamily="34" charset="0"/>
                <a:ea typeface="Tahoma" pitchFamily="34" charset="0"/>
                <a:cs typeface="Tahoma" pitchFamily="34" charset="0"/>
              </a:rPr>
              <a:t>et davantage de folioles</a:t>
            </a:r>
            <a:r>
              <a:rPr lang="fr-CA" dirty="0" smtClean="0">
                <a:latin typeface="Tahoma" pitchFamily="34" charset="0"/>
                <a:ea typeface="Tahoma" pitchFamily="34" charset="0"/>
                <a:cs typeface="Tahoma" pitchFamily="34" charset="0"/>
              </a:rPr>
              <a:t>.</a:t>
            </a:r>
          </a:p>
          <a:p>
            <a:pPr>
              <a:buNone/>
            </a:pPr>
            <a:endParaRPr lang="fr-CA" sz="2900" dirty="0" smtClean="0">
              <a:solidFill>
                <a:schemeClr val="tx2"/>
              </a:solidFill>
            </a:endParaRPr>
          </a:p>
          <a:p>
            <a:pPr>
              <a:buNone/>
            </a:pPr>
            <a:r>
              <a:rPr lang="fr-CA" sz="2900" dirty="0" smtClean="0">
                <a:solidFill>
                  <a:srgbClr val="FFC000"/>
                </a:solidFill>
              </a:rPr>
              <a:t>Source</a:t>
            </a:r>
            <a:r>
              <a:rPr lang="fr-CA" sz="2900" dirty="0">
                <a:solidFill>
                  <a:srgbClr val="FFC000"/>
                </a:solidFill>
              </a:rPr>
              <a:t>: https://www.creat08.ca/milieux-humides-1</a:t>
            </a:r>
          </a:p>
          <a:p>
            <a:pPr>
              <a:buNone/>
            </a:pPr>
            <a:endParaRPr lang="fr-CA" dirty="0"/>
          </a:p>
        </p:txBody>
      </p:sp>
      <p:pic>
        <p:nvPicPr>
          <p:cNvPr id="3074" name="Picture 2"/>
          <p:cNvPicPr>
            <a:picLocks noChangeAspect="1" noChangeArrowheads="1"/>
          </p:cNvPicPr>
          <p:nvPr/>
        </p:nvPicPr>
        <p:blipFill>
          <a:blip r:embed="rId2" cstate="print"/>
          <a:srcRect/>
          <a:stretch>
            <a:fillRect/>
          </a:stretch>
        </p:blipFill>
        <p:spPr bwMode="auto">
          <a:xfrm>
            <a:off x="467544" y="1700808"/>
            <a:ext cx="2053016" cy="403244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520560" y="1700808"/>
            <a:ext cx="1763408" cy="4714875"/>
          </a:xfrm>
          <a:prstGeom prst="rect">
            <a:avLst/>
          </a:prstGeom>
          <a:noFill/>
          <a:ln w="9525">
            <a:noFill/>
            <a:miter lim="800000"/>
            <a:headEnd/>
            <a:tailEnd/>
          </a:ln>
        </p:spPr>
      </p:pic>
      <p:pic>
        <p:nvPicPr>
          <p:cNvPr id="6" name="Image 5" descr="logo50_85x70.png"/>
          <p:cNvPicPr>
            <a:picLocks noChangeAspect="1"/>
          </p:cNvPicPr>
          <p:nvPr/>
        </p:nvPicPr>
        <p:blipFill>
          <a:blip r:embed="rId4" cstate="print"/>
          <a:stretch>
            <a:fillRect/>
          </a:stretch>
        </p:blipFill>
        <p:spPr>
          <a:xfrm>
            <a:off x="7956376" y="5877272"/>
            <a:ext cx="809524" cy="66666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5148064" y="2132856"/>
            <a:ext cx="3721596" cy="2791197"/>
          </a:xfrm>
          <a:prstGeom prst="rect">
            <a:avLst/>
          </a:prstGeom>
          <a:noFill/>
          <a:ln w="9525">
            <a:noFill/>
            <a:miter lim="800000"/>
            <a:headEnd/>
            <a:tailEnd/>
          </a:ln>
        </p:spPr>
      </p:pic>
      <p:sp>
        <p:nvSpPr>
          <p:cNvPr id="2" name="Titre 1"/>
          <p:cNvSpPr>
            <a:spLocks noGrp="1"/>
          </p:cNvSpPr>
          <p:nvPr>
            <p:ph type="title"/>
          </p:nvPr>
        </p:nvSpPr>
        <p:spPr>
          <a:xfrm>
            <a:off x="0" y="274638"/>
            <a:ext cx="9144000" cy="1143000"/>
          </a:xfrm>
          <a:solidFill>
            <a:schemeClr val="accent5">
              <a:lumMod val="40000"/>
              <a:lumOff val="60000"/>
            </a:schemeClr>
          </a:solidFill>
          <a:ln>
            <a:solidFill>
              <a:srgbClr val="7030A0"/>
            </a:solidFill>
          </a:ln>
        </p:spPr>
        <p:txBody>
          <a:bodyPr>
            <a:noAutofit/>
          </a:bodyPr>
          <a:lstStyle/>
          <a:p>
            <a:r>
              <a:rPr lang="fr-CA" sz="2800" dirty="0" smtClean="0">
                <a:latin typeface="Tahoma" pitchFamily="34" charset="0"/>
                <a:ea typeface="Tahoma" pitchFamily="34" charset="0"/>
                <a:cs typeface="Tahoma" pitchFamily="34" charset="0"/>
              </a:rPr>
              <a:t>Quels sont les problèmes causés par cette plante? </a:t>
            </a:r>
            <a:br>
              <a:rPr lang="fr-CA" sz="2800" dirty="0" smtClean="0">
                <a:latin typeface="Tahoma" pitchFamily="34" charset="0"/>
                <a:ea typeface="Tahoma" pitchFamily="34" charset="0"/>
                <a:cs typeface="Tahoma" pitchFamily="34" charset="0"/>
              </a:rPr>
            </a:br>
            <a:r>
              <a:rPr lang="fr-CA" sz="2800" dirty="0" err="1" smtClean="0">
                <a:latin typeface="Tahoma" pitchFamily="34" charset="0"/>
                <a:ea typeface="Tahoma" pitchFamily="34" charset="0"/>
                <a:cs typeface="Tahoma" pitchFamily="34" charset="0"/>
              </a:rPr>
              <a:t>What</a:t>
            </a:r>
            <a:r>
              <a:rPr lang="fr-CA" sz="2800" dirty="0" smtClean="0">
                <a:latin typeface="Tahoma" pitchFamily="34" charset="0"/>
                <a:ea typeface="Tahoma" pitchFamily="34" charset="0"/>
                <a:cs typeface="Tahoma" pitchFamily="34" charset="0"/>
              </a:rPr>
              <a:t> </a:t>
            </a:r>
            <a:r>
              <a:rPr lang="fr-CA" sz="2800" dirty="0" err="1" smtClean="0">
                <a:latin typeface="Tahoma" pitchFamily="34" charset="0"/>
                <a:ea typeface="Tahoma" pitchFamily="34" charset="0"/>
                <a:cs typeface="Tahoma" pitchFamily="34" charset="0"/>
              </a:rPr>
              <a:t>is</a:t>
            </a:r>
            <a:r>
              <a:rPr lang="fr-CA" sz="2800" dirty="0" smtClean="0">
                <a:latin typeface="Tahoma" pitchFamily="34" charset="0"/>
                <a:ea typeface="Tahoma" pitchFamily="34" charset="0"/>
                <a:cs typeface="Tahoma" pitchFamily="34" charset="0"/>
              </a:rPr>
              <a:t> the </a:t>
            </a:r>
            <a:r>
              <a:rPr lang="fr-CA" sz="2800" dirty="0" err="1" smtClean="0">
                <a:latin typeface="Tahoma" pitchFamily="34" charset="0"/>
                <a:ea typeface="Tahoma" pitchFamily="34" charset="0"/>
                <a:cs typeface="Tahoma" pitchFamily="34" charset="0"/>
              </a:rPr>
              <a:t>problem</a:t>
            </a:r>
            <a:r>
              <a:rPr lang="fr-CA" sz="2800" dirty="0" smtClean="0">
                <a:latin typeface="Tahoma" pitchFamily="34" charset="0"/>
                <a:ea typeface="Tahoma" pitchFamily="34" charset="0"/>
                <a:cs typeface="Tahoma" pitchFamily="34" charset="0"/>
              </a:rPr>
              <a:t> </a:t>
            </a:r>
            <a:r>
              <a:rPr lang="fr-CA" sz="2800" dirty="0" err="1" smtClean="0">
                <a:latin typeface="Tahoma" pitchFamily="34" charset="0"/>
                <a:ea typeface="Tahoma" pitchFamily="34" charset="0"/>
                <a:cs typeface="Tahoma" pitchFamily="34" charset="0"/>
              </a:rPr>
              <a:t>with</a:t>
            </a:r>
            <a:r>
              <a:rPr lang="fr-CA" sz="2800" dirty="0" smtClean="0">
                <a:latin typeface="Tahoma" pitchFamily="34" charset="0"/>
                <a:ea typeface="Tahoma" pitchFamily="34" charset="0"/>
                <a:cs typeface="Tahoma" pitchFamily="34" charset="0"/>
              </a:rPr>
              <a:t> </a:t>
            </a:r>
            <a:r>
              <a:rPr lang="fr-CA" sz="2800" dirty="0" err="1" smtClean="0">
                <a:latin typeface="Tahoma" pitchFamily="34" charset="0"/>
                <a:ea typeface="Tahoma" pitchFamily="34" charset="0"/>
                <a:cs typeface="Tahoma" pitchFamily="34" charset="0"/>
              </a:rPr>
              <a:t>this</a:t>
            </a:r>
            <a:r>
              <a:rPr lang="fr-CA" sz="2800" dirty="0" smtClean="0">
                <a:latin typeface="Tahoma" pitchFamily="34" charset="0"/>
                <a:ea typeface="Tahoma" pitchFamily="34" charset="0"/>
                <a:cs typeface="Tahoma" pitchFamily="34" charset="0"/>
              </a:rPr>
              <a:t> plant?</a:t>
            </a:r>
            <a:endParaRPr lang="fr-CA" sz="2800" dirty="0">
              <a:latin typeface="Tahoma" pitchFamily="34" charset="0"/>
              <a:ea typeface="Tahoma" pitchFamily="34" charset="0"/>
              <a:cs typeface="Tahoma" pitchFamily="34" charset="0"/>
            </a:endParaRPr>
          </a:p>
        </p:txBody>
      </p:sp>
      <p:sp>
        <p:nvSpPr>
          <p:cNvPr id="3" name="Espace réservé du contenu 2"/>
          <p:cNvSpPr>
            <a:spLocks noGrp="1"/>
          </p:cNvSpPr>
          <p:nvPr>
            <p:ph sz="quarter" idx="1"/>
          </p:nvPr>
        </p:nvSpPr>
        <p:spPr>
          <a:xfrm>
            <a:off x="251520" y="2204864"/>
            <a:ext cx="4618856" cy="3456384"/>
          </a:xfrm>
        </p:spPr>
        <p:txBody>
          <a:bodyPr>
            <a:normAutofit/>
          </a:bodyPr>
          <a:lstStyle/>
          <a:p>
            <a:pPr>
              <a:buFont typeface="Wingdings" pitchFamily="2" charset="2"/>
              <a:buChar char="v"/>
            </a:pPr>
            <a:r>
              <a:rPr lang="fr-CA" sz="2000" dirty="0" smtClean="0">
                <a:latin typeface="Tahoma" pitchFamily="34" charset="0"/>
                <a:ea typeface="Tahoma" pitchFamily="34" charset="0"/>
                <a:cs typeface="Tahoma" pitchFamily="34" charset="0"/>
              </a:rPr>
              <a:t>Le myriophylle à épi se propage beaucoup plus  rapidement que les autres plantes.</a:t>
            </a:r>
          </a:p>
          <a:p>
            <a:pPr>
              <a:buFont typeface="Wingdings" pitchFamily="2" charset="2"/>
              <a:buChar char="v"/>
            </a:pPr>
            <a:r>
              <a:rPr lang="fr-CA" sz="2000" dirty="0" smtClean="0">
                <a:latin typeface="Tahoma" pitchFamily="34" charset="0"/>
                <a:ea typeface="Tahoma" pitchFamily="34" charset="0"/>
                <a:cs typeface="Tahoma" pitchFamily="34" charset="0"/>
              </a:rPr>
              <a:t>Elle envahit le plan d’eau, forme des  herbiers denses et profonds de un à dix mètres et rend les activités nautiques (</a:t>
            </a:r>
            <a:r>
              <a:rPr lang="fr-CA" sz="2000" i="1" dirty="0" smtClean="0">
                <a:latin typeface="Tahoma" pitchFamily="34" charset="0"/>
                <a:ea typeface="Tahoma" pitchFamily="34" charset="0"/>
                <a:cs typeface="Tahoma" pitchFamily="34" charset="0"/>
              </a:rPr>
              <a:t>baignade, pêche, promenade en bateau, canot, pédalo, kayak</a:t>
            </a:r>
            <a:r>
              <a:rPr lang="fr-CA" sz="2000" dirty="0" smtClean="0">
                <a:latin typeface="Tahoma" pitchFamily="34" charset="0"/>
                <a:ea typeface="Tahoma" pitchFamily="34" charset="0"/>
                <a:cs typeface="Tahoma" pitchFamily="34" charset="0"/>
              </a:rPr>
              <a:t>) impossibles.</a:t>
            </a:r>
            <a:endParaRPr lang="fr-CA" sz="2000" dirty="0">
              <a:latin typeface="Tahoma" pitchFamily="34" charset="0"/>
              <a:ea typeface="Tahoma" pitchFamily="34" charset="0"/>
              <a:cs typeface="Tahoma" pitchFamily="34" charset="0"/>
            </a:endParaRPr>
          </a:p>
        </p:txBody>
      </p:sp>
      <p:sp>
        <p:nvSpPr>
          <p:cNvPr id="5" name="Rectangle 4"/>
          <p:cNvSpPr/>
          <p:nvPr/>
        </p:nvSpPr>
        <p:spPr>
          <a:xfrm>
            <a:off x="4572000" y="5157192"/>
            <a:ext cx="4572000" cy="861774"/>
          </a:xfrm>
          <a:prstGeom prst="rect">
            <a:avLst/>
          </a:prstGeom>
        </p:spPr>
        <p:txBody>
          <a:bodyPr wrap="square">
            <a:spAutoFit/>
          </a:bodyPr>
          <a:lstStyle/>
          <a:p>
            <a:r>
              <a:rPr lang="fr-CA" sz="1600" dirty="0" smtClean="0">
                <a:solidFill>
                  <a:srgbClr val="FFC000"/>
                </a:solidFill>
              </a:rPr>
              <a:t>ttp://www.obvcapitale.org/plans-directeurs-de-leau-2/attachment/myriophylle-a-epi-au-lac-delage-3</a:t>
            </a:r>
          </a:p>
          <a:p>
            <a:endParaRPr lang="fr-CA" dirty="0"/>
          </a:p>
        </p:txBody>
      </p:sp>
      <p:pic>
        <p:nvPicPr>
          <p:cNvPr id="6" name="Image 5" descr="logo50_85x70.png"/>
          <p:cNvPicPr>
            <a:picLocks noChangeAspect="1"/>
          </p:cNvPicPr>
          <p:nvPr/>
        </p:nvPicPr>
        <p:blipFill>
          <a:blip r:embed="rId3" cstate="print"/>
          <a:stretch>
            <a:fillRect/>
          </a:stretch>
        </p:blipFill>
        <p:spPr>
          <a:xfrm>
            <a:off x="7884368" y="5877272"/>
            <a:ext cx="809524" cy="66666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9144000" cy="1143000"/>
          </a:xfrm>
          <a:solidFill>
            <a:schemeClr val="accent5">
              <a:lumMod val="40000"/>
              <a:lumOff val="60000"/>
            </a:schemeClr>
          </a:solidFill>
          <a:ln>
            <a:solidFill>
              <a:srgbClr val="7030A0"/>
            </a:solidFill>
          </a:ln>
        </p:spPr>
        <p:txBody>
          <a:bodyPr>
            <a:normAutofit/>
          </a:bodyPr>
          <a:lstStyle/>
          <a:p>
            <a:r>
              <a:rPr lang="fr-CA" sz="2800" dirty="0" smtClean="0">
                <a:latin typeface="Tahoma" pitchFamily="34" charset="0"/>
                <a:ea typeface="Tahoma" pitchFamily="34" charset="0"/>
                <a:cs typeface="Tahoma" pitchFamily="34" charset="0"/>
              </a:rPr>
              <a:t>Comment se répand-elle?</a:t>
            </a:r>
            <a:br>
              <a:rPr lang="fr-CA" sz="2800" dirty="0" smtClean="0">
                <a:latin typeface="Tahoma" pitchFamily="34" charset="0"/>
                <a:ea typeface="Tahoma" pitchFamily="34" charset="0"/>
                <a:cs typeface="Tahoma" pitchFamily="34" charset="0"/>
              </a:rPr>
            </a:br>
            <a:r>
              <a:rPr lang="fr-CA" sz="2800" dirty="0" smtClean="0">
                <a:latin typeface="Tahoma" pitchFamily="34" charset="0"/>
                <a:ea typeface="Tahoma" pitchFamily="34" charset="0"/>
                <a:cs typeface="Tahoma" pitchFamily="34" charset="0"/>
              </a:rPr>
              <a:t>How </a:t>
            </a:r>
            <a:r>
              <a:rPr lang="fr-CA" sz="2800" dirty="0" err="1" smtClean="0">
                <a:latin typeface="Tahoma" pitchFamily="34" charset="0"/>
                <a:ea typeface="Tahoma" pitchFamily="34" charset="0"/>
                <a:cs typeface="Tahoma" pitchFamily="34" charset="0"/>
              </a:rPr>
              <a:t>does</a:t>
            </a:r>
            <a:r>
              <a:rPr lang="fr-CA" sz="2800" dirty="0" smtClean="0">
                <a:latin typeface="Tahoma" pitchFamily="34" charset="0"/>
                <a:ea typeface="Tahoma" pitchFamily="34" charset="0"/>
                <a:cs typeface="Tahoma" pitchFamily="34" charset="0"/>
              </a:rPr>
              <a:t> </a:t>
            </a:r>
            <a:r>
              <a:rPr lang="fr-CA" sz="2800" dirty="0" err="1" smtClean="0">
                <a:latin typeface="Tahoma" pitchFamily="34" charset="0"/>
                <a:ea typeface="Tahoma" pitchFamily="34" charset="0"/>
                <a:cs typeface="Tahoma" pitchFamily="34" charset="0"/>
              </a:rPr>
              <a:t>it</a:t>
            </a:r>
            <a:r>
              <a:rPr lang="fr-CA" sz="2800" dirty="0" smtClean="0">
                <a:latin typeface="Tahoma" pitchFamily="34" charset="0"/>
                <a:ea typeface="Tahoma" pitchFamily="34" charset="0"/>
                <a:cs typeface="Tahoma" pitchFamily="34" charset="0"/>
              </a:rPr>
              <a:t> </a:t>
            </a:r>
            <a:r>
              <a:rPr lang="fr-CA" sz="2800" dirty="0" err="1" smtClean="0">
                <a:latin typeface="Tahoma" pitchFamily="34" charset="0"/>
                <a:ea typeface="Tahoma" pitchFamily="34" charset="0"/>
                <a:cs typeface="Tahoma" pitchFamily="34" charset="0"/>
              </a:rPr>
              <a:t>spread</a:t>
            </a:r>
            <a:r>
              <a:rPr lang="fr-CA" sz="2800" dirty="0" smtClean="0">
                <a:latin typeface="Tahoma" pitchFamily="34" charset="0"/>
                <a:ea typeface="Tahoma" pitchFamily="34" charset="0"/>
                <a:cs typeface="Tahoma" pitchFamily="34" charset="0"/>
              </a:rPr>
              <a:t>?</a:t>
            </a:r>
            <a:endParaRPr lang="fr-CA" sz="2800" dirty="0">
              <a:latin typeface="Tahoma" pitchFamily="34" charset="0"/>
              <a:ea typeface="Tahoma" pitchFamily="34" charset="0"/>
              <a:cs typeface="Tahoma" pitchFamily="34" charset="0"/>
            </a:endParaRPr>
          </a:p>
        </p:txBody>
      </p:sp>
      <p:sp>
        <p:nvSpPr>
          <p:cNvPr id="3" name="Espace réservé du contenu 2"/>
          <p:cNvSpPr>
            <a:spLocks noGrp="1"/>
          </p:cNvSpPr>
          <p:nvPr>
            <p:ph sz="quarter" idx="1"/>
          </p:nvPr>
        </p:nvSpPr>
        <p:spPr/>
        <p:txBody>
          <a:bodyPr>
            <a:normAutofit lnSpcReduction="10000"/>
          </a:bodyPr>
          <a:lstStyle/>
          <a:p>
            <a:pPr>
              <a:buFont typeface="Wingdings" pitchFamily="2" charset="2"/>
              <a:buChar char="v"/>
            </a:pPr>
            <a:r>
              <a:rPr lang="fr-CA" sz="1900" dirty="0" smtClean="0">
                <a:latin typeface="Tahoma" pitchFamily="34" charset="0"/>
                <a:ea typeface="Tahoma" pitchFamily="34" charset="0"/>
                <a:cs typeface="Tahoma" pitchFamily="34" charset="0"/>
              </a:rPr>
              <a:t>La plante se répand d’un plan d’eau à un autre par les embarcations et leur remorque.</a:t>
            </a:r>
          </a:p>
          <a:p>
            <a:pPr>
              <a:buFont typeface="Wingdings" pitchFamily="2" charset="2"/>
              <a:buChar char="v"/>
            </a:pPr>
            <a:r>
              <a:rPr lang="fr-CA" sz="1900" dirty="0">
                <a:latin typeface="Tahoma" pitchFamily="34" charset="0"/>
                <a:ea typeface="Tahoma" pitchFamily="34" charset="0"/>
                <a:cs typeface="Tahoma" pitchFamily="34" charset="0"/>
              </a:rPr>
              <a:t>L</a:t>
            </a:r>
            <a:r>
              <a:rPr lang="fr-CA" sz="1900" dirty="0" smtClean="0">
                <a:latin typeface="Tahoma" pitchFamily="34" charset="0"/>
                <a:ea typeface="Tahoma" pitchFamily="34" charset="0"/>
                <a:cs typeface="Tahoma" pitchFamily="34" charset="0"/>
              </a:rPr>
              <a:t>a navigation de plaisance et les activités aquatiques la propagent facilement.</a:t>
            </a:r>
          </a:p>
          <a:p>
            <a:pPr>
              <a:buFont typeface="Wingdings" pitchFamily="2" charset="2"/>
              <a:buChar char="v"/>
            </a:pPr>
            <a:r>
              <a:rPr lang="fr-CA" sz="1900" dirty="0" smtClean="0">
                <a:latin typeface="Tahoma" pitchFamily="34" charset="0"/>
                <a:ea typeface="Tahoma" pitchFamily="34" charset="0"/>
                <a:cs typeface="Tahoma" pitchFamily="34" charset="0"/>
              </a:rPr>
              <a:t>Les stolons, les racines et les pousses basses de la plante persistent</a:t>
            </a:r>
          </a:p>
          <a:p>
            <a:pPr>
              <a:buNone/>
            </a:pPr>
            <a:r>
              <a:rPr lang="fr-CA" sz="1900" dirty="0" smtClean="0">
                <a:latin typeface="Tahoma" pitchFamily="34" charset="0"/>
                <a:ea typeface="Tahoma" pitchFamily="34" charset="0"/>
                <a:cs typeface="Tahoma" pitchFamily="34" charset="0"/>
              </a:rPr>
              <a:t>    tout l’hiver.</a:t>
            </a:r>
          </a:p>
          <a:p>
            <a:pPr>
              <a:buFont typeface="Wingdings" pitchFamily="2" charset="2"/>
              <a:buChar char="v"/>
            </a:pPr>
            <a:r>
              <a:rPr lang="fr-CA" sz="1900" dirty="0" smtClean="0">
                <a:latin typeface="Tahoma" pitchFamily="34" charset="0"/>
                <a:ea typeface="Tahoma" pitchFamily="34" charset="0"/>
                <a:cs typeface="Tahoma" pitchFamily="34" charset="0"/>
              </a:rPr>
              <a:t>Sa croissance débute quand la température de l’eau atteint 15°C.</a:t>
            </a:r>
          </a:p>
          <a:p>
            <a:pPr>
              <a:buFont typeface="Wingdings" pitchFamily="2" charset="2"/>
              <a:buChar char="v"/>
            </a:pPr>
            <a:r>
              <a:rPr lang="fr-CA" sz="1900" dirty="0" smtClean="0">
                <a:latin typeface="Tahoma" pitchFamily="34" charset="0"/>
                <a:ea typeface="Tahoma" pitchFamily="34" charset="0"/>
                <a:cs typeface="Tahoma" pitchFamily="34" charset="0"/>
              </a:rPr>
              <a:t>Sa croissance est rapide et hâtive, ce qui l’avantage par rapport aux autres plantes indigènes.</a:t>
            </a:r>
          </a:p>
          <a:p>
            <a:pPr>
              <a:buFont typeface="Wingdings" pitchFamily="2" charset="2"/>
              <a:buChar char="v"/>
            </a:pPr>
            <a:r>
              <a:rPr lang="en-CA" sz="1900" dirty="0" smtClean="0">
                <a:latin typeface="Tahoma" pitchFamily="34" charset="0"/>
                <a:ea typeface="Tahoma" pitchFamily="34" charset="0"/>
                <a:cs typeface="Tahoma" pitchFamily="34" charset="0"/>
              </a:rPr>
              <a:t>Elle se </a:t>
            </a:r>
            <a:r>
              <a:rPr lang="en-CA" sz="1900" dirty="0" err="1" smtClean="0">
                <a:latin typeface="Tahoma" pitchFamily="34" charset="0"/>
                <a:ea typeface="Tahoma" pitchFamily="34" charset="0"/>
                <a:cs typeface="Tahoma" pitchFamily="34" charset="0"/>
              </a:rPr>
              <a:t>sectionne</a:t>
            </a:r>
            <a:r>
              <a:rPr lang="en-CA" sz="1900" dirty="0" smtClean="0">
                <a:latin typeface="Tahoma" pitchFamily="34" charset="0"/>
                <a:ea typeface="Tahoma" pitchFamily="34" charset="0"/>
                <a:cs typeface="Tahoma" pitchFamily="34" charset="0"/>
              </a:rPr>
              <a:t> </a:t>
            </a:r>
            <a:r>
              <a:rPr lang="en-CA" sz="1900" dirty="0" err="1" smtClean="0">
                <a:latin typeface="Tahoma" pitchFamily="34" charset="0"/>
                <a:ea typeface="Tahoma" pitchFamily="34" charset="0"/>
                <a:cs typeface="Tahoma" pitchFamily="34" charset="0"/>
              </a:rPr>
              <a:t>d’elle-même</a:t>
            </a:r>
            <a:r>
              <a:rPr lang="en-CA" sz="1900" dirty="0" smtClean="0">
                <a:latin typeface="Tahoma" pitchFamily="34" charset="0"/>
                <a:ea typeface="Tahoma" pitchFamily="34" charset="0"/>
                <a:cs typeface="Tahoma" pitchFamily="34" charset="0"/>
              </a:rPr>
              <a:t> à la fin de </a:t>
            </a:r>
            <a:r>
              <a:rPr lang="en-CA" sz="1900" dirty="0" err="1" smtClean="0">
                <a:latin typeface="Tahoma" pitchFamily="34" charset="0"/>
                <a:ea typeface="Tahoma" pitchFamily="34" charset="0"/>
                <a:cs typeface="Tahoma" pitchFamily="34" charset="0"/>
              </a:rPr>
              <a:t>l’été</a:t>
            </a:r>
            <a:r>
              <a:rPr lang="en-CA" sz="1900" dirty="0">
                <a:latin typeface="Tahoma" pitchFamily="34" charset="0"/>
                <a:ea typeface="Tahoma" pitchFamily="34" charset="0"/>
                <a:cs typeface="Tahoma" pitchFamily="34" charset="0"/>
              </a:rPr>
              <a:t> </a:t>
            </a:r>
            <a:r>
              <a:rPr lang="en-CA" sz="1900" dirty="0" smtClean="0">
                <a:latin typeface="Tahoma" pitchFamily="34" charset="0"/>
                <a:ea typeface="Tahoma" pitchFamily="34" charset="0"/>
                <a:cs typeface="Tahoma" pitchFamily="34" charset="0"/>
              </a:rPr>
              <a:t>et se </a:t>
            </a:r>
            <a:r>
              <a:rPr lang="en-CA" sz="1900" dirty="0" err="1" smtClean="0">
                <a:latin typeface="Tahoma" pitchFamily="34" charset="0"/>
                <a:ea typeface="Tahoma" pitchFamily="34" charset="0"/>
                <a:cs typeface="Tahoma" pitchFamily="34" charset="0"/>
              </a:rPr>
              <a:t>répand</a:t>
            </a:r>
            <a:r>
              <a:rPr lang="en-CA" sz="1900" dirty="0" smtClean="0">
                <a:latin typeface="Tahoma" pitchFamily="34" charset="0"/>
                <a:ea typeface="Tahoma" pitchFamily="34" charset="0"/>
                <a:cs typeface="Tahoma" pitchFamily="34" charset="0"/>
              </a:rPr>
              <a:t>.</a:t>
            </a:r>
            <a:endParaRPr lang="fr-CA" sz="1900" dirty="0" smtClean="0">
              <a:latin typeface="Tahoma" pitchFamily="34" charset="0"/>
              <a:ea typeface="Tahoma" pitchFamily="34" charset="0"/>
              <a:cs typeface="Tahoma" pitchFamily="34" charset="0"/>
            </a:endParaRPr>
          </a:p>
          <a:p>
            <a:endParaRPr lang="fr-CA" dirty="0" smtClean="0"/>
          </a:p>
          <a:p>
            <a:pPr>
              <a:buNone/>
            </a:pPr>
            <a:r>
              <a:rPr lang="fr-CA" sz="2000" dirty="0" smtClean="0">
                <a:solidFill>
                  <a:srgbClr val="FFC000"/>
                </a:solidFill>
              </a:rPr>
              <a:t>Source : http://www.environnement.gouv.qc.ca/biodiversite/especes-exotiques-envahissantes/myriophylle-epi/index.htm</a:t>
            </a:r>
          </a:p>
          <a:p>
            <a:pPr>
              <a:buNone/>
            </a:pPr>
            <a:endParaRPr lang="fr-CA" dirty="0"/>
          </a:p>
        </p:txBody>
      </p:sp>
      <p:pic>
        <p:nvPicPr>
          <p:cNvPr id="4" name="Image 3" descr="logo50_85x70.png"/>
          <p:cNvPicPr>
            <a:picLocks noChangeAspect="1"/>
          </p:cNvPicPr>
          <p:nvPr/>
        </p:nvPicPr>
        <p:blipFill>
          <a:blip r:embed="rId2" cstate="print"/>
          <a:stretch>
            <a:fillRect/>
          </a:stretch>
        </p:blipFill>
        <p:spPr>
          <a:xfrm>
            <a:off x="7956376" y="5661248"/>
            <a:ext cx="809524" cy="66666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9144000" cy="1080000"/>
          </a:xfrm>
          <a:solidFill>
            <a:schemeClr val="accent5">
              <a:lumMod val="40000"/>
              <a:lumOff val="60000"/>
            </a:schemeClr>
          </a:solidFill>
        </p:spPr>
        <p:txBody>
          <a:bodyPr>
            <a:normAutofit/>
          </a:bodyPr>
          <a:lstStyle/>
          <a:p>
            <a:r>
              <a:rPr lang="fr-CA" sz="2800" dirty="0" smtClean="0">
                <a:latin typeface="Tahoma" pitchFamily="34" charset="0"/>
                <a:ea typeface="Tahoma" pitchFamily="34" charset="0"/>
                <a:cs typeface="Tahoma" pitchFamily="34" charset="0"/>
              </a:rPr>
              <a:t>Comment l’éliminer?</a:t>
            </a:r>
            <a:br>
              <a:rPr lang="fr-CA" sz="2800" dirty="0" smtClean="0">
                <a:latin typeface="Tahoma" pitchFamily="34" charset="0"/>
                <a:ea typeface="Tahoma" pitchFamily="34" charset="0"/>
                <a:cs typeface="Tahoma" pitchFamily="34" charset="0"/>
              </a:rPr>
            </a:br>
            <a:r>
              <a:rPr lang="fr-CA" sz="2800" dirty="0" smtClean="0">
                <a:latin typeface="Tahoma" pitchFamily="34" charset="0"/>
                <a:ea typeface="Tahoma" pitchFamily="34" charset="0"/>
                <a:cs typeface="Tahoma" pitchFamily="34" charset="0"/>
              </a:rPr>
              <a:t>How to </a:t>
            </a:r>
            <a:r>
              <a:rPr lang="fr-CA" sz="2800" dirty="0" err="1" smtClean="0">
                <a:latin typeface="Tahoma" pitchFamily="34" charset="0"/>
                <a:ea typeface="Tahoma" pitchFamily="34" charset="0"/>
                <a:cs typeface="Tahoma" pitchFamily="34" charset="0"/>
              </a:rPr>
              <a:t>eradicate</a:t>
            </a:r>
            <a:r>
              <a:rPr lang="fr-CA" sz="2800" dirty="0" smtClean="0">
                <a:latin typeface="Tahoma" pitchFamily="34" charset="0"/>
                <a:ea typeface="Tahoma" pitchFamily="34" charset="0"/>
                <a:cs typeface="Tahoma" pitchFamily="34" charset="0"/>
              </a:rPr>
              <a:t> </a:t>
            </a:r>
            <a:r>
              <a:rPr lang="fr-CA" sz="2800" dirty="0" err="1" smtClean="0">
                <a:latin typeface="Tahoma" pitchFamily="34" charset="0"/>
                <a:ea typeface="Tahoma" pitchFamily="34" charset="0"/>
                <a:cs typeface="Tahoma" pitchFamily="34" charset="0"/>
              </a:rPr>
              <a:t>it</a:t>
            </a:r>
            <a:r>
              <a:rPr lang="fr-CA" sz="2800" dirty="0" smtClean="0">
                <a:latin typeface="Tahoma" pitchFamily="34" charset="0"/>
                <a:ea typeface="Tahoma" pitchFamily="34" charset="0"/>
                <a:cs typeface="Tahoma" pitchFamily="34" charset="0"/>
              </a:rPr>
              <a:t>?</a:t>
            </a:r>
            <a:endParaRPr lang="fr-CA" sz="2800" dirty="0">
              <a:latin typeface="Tahoma" pitchFamily="34" charset="0"/>
              <a:ea typeface="Tahoma" pitchFamily="34" charset="0"/>
              <a:cs typeface="Tahoma" pitchFamily="34" charset="0"/>
            </a:endParaRPr>
          </a:p>
        </p:txBody>
      </p:sp>
      <p:sp>
        <p:nvSpPr>
          <p:cNvPr id="3" name="Espace réservé du contenu 2"/>
          <p:cNvSpPr>
            <a:spLocks noGrp="1"/>
          </p:cNvSpPr>
          <p:nvPr>
            <p:ph sz="quarter" idx="1"/>
          </p:nvPr>
        </p:nvSpPr>
        <p:spPr>
          <a:xfrm>
            <a:off x="323528" y="1700808"/>
            <a:ext cx="8363272" cy="3744416"/>
          </a:xfrm>
        </p:spPr>
        <p:txBody>
          <a:bodyPr>
            <a:normAutofit fontScale="62500" lnSpcReduction="20000"/>
          </a:bodyPr>
          <a:lstStyle/>
          <a:p>
            <a:pPr>
              <a:buNone/>
            </a:pPr>
            <a:r>
              <a:rPr lang="fr-CA" sz="3000" dirty="0"/>
              <a:t>T</a:t>
            </a:r>
            <a:r>
              <a:rPr lang="fr-CA" sz="3000" dirty="0" smtClean="0"/>
              <a:t>rès difficile! </a:t>
            </a:r>
          </a:p>
          <a:p>
            <a:pPr>
              <a:buNone/>
            </a:pPr>
            <a:r>
              <a:rPr lang="fr-CA" sz="3000" dirty="0" err="1" smtClean="0"/>
              <a:t>Very</a:t>
            </a:r>
            <a:r>
              <a:rPr lang="fr-CA" sz="3000" dirty="0" smtClean="0"/>
              <a:t> </a:t>
            </a:r>
            <a:r>
              <a:rPr lang="fr-CA" sz="3000" dirty="0" err="1" smtClean="0"/>
              <a:t>difficult</a:t>
            </a:r>
            <a:r>
              <a:rPr lang="fr-CA" sz="3000" dirty="0" smtClean="0"/>
              <a:t>!</a:t>
            </a:r>
          </a:p>
          <a:p>
            <a:pPr>
              <a:buNone/>
            </a:pPr>
            <a:endParaRPr lang="fr-CA" sz="2200" dirty="0" smtClean="0">
              <a:latin typeface="Tahoma" pitchFamily="34" charset="0"/>
              <a:ea typeface="Tahoma" pitchFamily="34" charset="0"/>
              <a:cs typeface="Tahoma" pitchFamily="34" charset="0"/>
            </a:endParaRPr>
          </a:p>
          <a:p>
            <a:pPr>
              <a:buFont typeface="Wingdings" pitchFamily="2" charset="2"/>
              <a:buChar char="v"/>
            </a:pPr>
            <a:r>
              <a:rPr lang="fr-CA" sz="2200" dirty="0" smtClean="0">
                <a:latin typeface="Tahoma" pitchFamily="34" charset="0"/>
                <a:ea typeface="Tahoma" pitchFamily="34" charset="0"/>
                <a:cs typeface="Tahoma" pitchFamily="34" charset="0"/>
              </a:rPr>
              <a:t>La méthode préconisée est d’empêcher sa croissance verticale en la couvrant d’une toile de jute épaisse.</a:t>
            </a:r>
          </a:p>
          <a:p>
            <a:pPr marL="0" indent="0">
              <a:buNone/>
            </a:pPr>
            <a:r>
              <a:rPr lang="fr-CA" sz="2200" dirty="0" smtClean="0">
                <a:latin typeface="Tahoma" pitchFamily="34" charset="0"/>
                <a:ea typeface="Tahoma" pitchFamily="34" charset="0"/>
                <a:cs typeface="Tahoma" pitchFamily="34" charset="0"/>
              </a:rPr>
              <a:t>    Opération compliquée et couteuse!</a:t>
            </a:r>
          </a:p>
          <a:p>
            <a:pPr marL="0" indent="0">
              <a:buNone/>
            </a:pPr>
            <a:r>
              <a:rPr lang="fr-CA" sz="2200" dirty="0" smtClean="0">
                <a:latin typeface="Tahoma" pitchFamily="34" charset="0"/>
                <a:ea typeface="Tahoma" pitchFamily="34" charset="0"/>
                <a:cs typeface="Tahoma" pitchFamily="34" charset="0"/>
              </a:rPr>
              <a:t>    Couvrir l’herbier, l’ancrer avec des poids et la surveiller!</a:t>
            </a:r>
          </a:p>
          <a:p>
            <a:pPr marL="0" indent="0">
              <a:buNone/>
            </a:pPr>
            <a:endParaRPr lang="fr-CA" sz="2200" dirty="0" smtClean="0">
              <a:latin typeface="Tahoma" pitchFamily="34" charset="0"/>
              <a:ea typeface="Tahoma" pitchFamily="34" charset="0"/>
              <a:cs typeface="Tahoma" pitchFamily="34" charset="0"/>
            </a:endParaRPr>
          </a:p>
          <a:p>
            <a:pPr>
              <a:buFont typeface="Wingdings" pitchFamily="2" charset="2"/>
              <a:buChar char="v"/>
            </a:pPr>
            <a:r>
              <a:rPr lang="fr-CA" sz="2200" dirty="0" smtClean="0">
                <a:latin typeface="Tahoma" pitchFamily="34" charset="0"/>
                <a:ea typeface="Tahoma" pitchFamily="34" charset="0"/>
                <a:cs typeface="Tahoma" pitchFamily="34" charset="0"/>
              </a:rPr>
              <a:t>La municipalité de Brampton a dépensé 65 000$ en 2018.</a:t>
            </a:r>
          </a:p>
          <a:p>
            <a:pPr>
              <a:buFont typeface="Wingdings" pitchFamily="2" charset="2"/>
              <a:buChar char="v"/>
            </a:pPr>
            <a:r>
              <a:rPr lang="en-CA" sz="2200" dirty="0" smtClean="0">
                <a:latin typeface="Tahoma" pitchFamily="34" charset="0"/>
                <a:ea typeface="Tahoma" pitchFamily="34" charset="0"/>
                <a:cs typeface="Tahoma" pitchFamily="34" charset="0"/>
              </a:rPr>
              <a:t>À </a:t>
            </a:r>
            <a:r>
              <a:rPr lang="en-CA" sz="2200" dirty="0" err="1" smtClean="0">
                <a:latin typeface="Tahoma" pitchFamily="34" charset="0"/>
                <a:ea typeface="Tahoma" pitchFamily="34" charset="0"/>
                <a:cs typeface="Tahoma" pitchFamily="34" charset="0"/>
              </a:rPr>
              <a:t>Ste</a:t>
            </a:r>
            <a:r>
              <a:rPr lang="en-CA" sz="2200" dirty="0" smtClean="0">
                <a:latin typeface="Tahoma" pitchFamily="34" charset="0"/>
                <a:ea typeface="Tahoma" pitchFamily="34" charset="0"/>
                <a:cs typeface="Tahoma" pitchFamily="34" charset="0"/>
              </a:rPr>
              <a:t>-Marguerite-du-Lac-Masson, 6000$ en 2 </a:t>
            </a:r>
            <a:r>
              <a:rPr lang="en-CA" sz="2200" dirty="0" err="1" smtClean="0">
                <a:latin typeface="Tahoma" pitchFamily="34" charset="0"/>
                <a:ea typeface="Tahoma" pitchFamily="34" charset="0"/>
                <a:cs typeface="Tahoma" pitchFamily="34" charset="0"/>
              </a:rPr>
              <a:t>jours</a:t>
            </a:r>
            <a:r>
              <a:rPr lang="en-CA" sz="2200" dirty="0" smtClean="0">
                <a:latin typeface="Tahoma" pitchFamily="34" charset="0"/>
                <a:ea typeface="Tahoma" pitchFamily="34" charset="0"/>
                <a:cs typeface="Tahoma" pitchFamily="34" charset="0"/>
              </a:rPr>
              <a:t> pour extraction</a:t>
            </a:r>
          </a:p>
          <a:p>
            <a:pPr>
              <a:buFont typeface="Wingdings" pitchFamily="2" charset="2"/>
              <a:buChar char="v"/>
            </a:pPr>
            <a:r>
              <a:rPr lang="en-CA" sz="2200" dirty="0" smtClean="0">
                <a:latin typeface="Tahoma" pitchFamily="34" charset="0"/>
                <a:ea typeface="Tahoma" pitchFamily="34" charset="0"/>
                <a:cs typeface="Tahoma" pitchFamily="34" charset="0"/>
              </a:rPr>
              <a:t>Au lac des </a:t>
            </a:r>
            <a:r>
              <a:rPr lang="en-CA" sz="2200" dirty="0" err="1" smtClean="0">
                <a:latin typeface="Tahoma" pitchFamily="34" charset="0"/>
                <a:ea typeface="Tahoma" pitchFamily="34" charset="0"/>
                <a:cs typeface="Tahoma" pitchFamily="34" charset="0"/>
              </a:rPr>
              <a:t>Plages</a:t>
            </a:r>
            <a:r>
              <a:rPr lang="en-CA" sz="2200" dirty="0" smtClean="0">
                <a:latin typeface="Tahoma" pitchFamily="34" charset="0"/>
                <a:ea typeface="Tahoma" pitchFamily="34" charset="0"/>
                <a:cs typeface="Tahoma" pitchFamily="34" charset="0"/>
              </a:rPr>
              <a:t>, on </a:t>
            </a:r>
            <a:r>
              <a:rPr lang="en-CA" sz="2200" dirty="0" err="1" smtClean="0">
                <a:latin typeface="Tahoma" pitchFamily="34" charset="0"/>
                <a:ea typeface="Tahoma" pitchFamily="34" charset="0"/>
                <a:cs typeface="Tahoma" pitchFamily="34" charset="0"/>
              </a:rPr>
              <a:t>parle</a:t>
            </a:r>
            <a:r>
              <a:rPr lang="en-CA" sz="2200" dirty="0" smtClean="0">
                <a:latin typeface="Tahoma" pitchFamily="34" charset="0"/>
                <a:ea typeface="Tahoma" pitchFamily="34" charset="0"/>
                <a:cs typeface="Tahoma" pitchFamily="34" charset="0"/>
              </a:rPr>
              <a:t> de </a:t>
            </a:r>
            <a:r>
              <a:rPr lang="en-CA" sz="2200" dirty="0" err="1" smtClean="0">
                <a:latin typeface="Tahoma" pitchFamily="34" charset="0"/>
                <a:ea typeface="Tahoma" pitchFamily="34" charset="0"/>
                <a:cs typeface="Tahoma" pitchFamily="34" charset="0"/>
              </a:rPr>
              <a:t>dizaines</a:t>
            </a:r>
            <a:r>
              <a:rPr lang="en-CA" sz="2200" dirty="0" smtClean="0">
                <a:latin typeface="Tahoma" pitchFamily="34" charset="0"/>
                <a:ea typeface="Tahoma" pitchFamily="34" charset="0"/>
                <a:cs typeface="Tahoma" pitchFamily="34" charset="0"/>
              </a:rPr>
              <a:t> de </a:t>
            </a:r>
            <a:r>
              <a:rPr lang="en-CA" sz="2200" dirty="0" err="1" smtClean="0">
                <a:latin typeface="Tahoma" pitchFamily="34" charset="0"/>
                <a:ea typeface="Tahoma" pitchFamily="34" charset="0"/>
                <a:cs typeface="Tahoma" pitchFamily="34" charset="0"/>
              </a:rPr>
              <a:t>milliers</a:t>
            </a:r>
            <a:r>
              <a:rPr lang="en-CA" sz="2200" dirty="0" smtClean="0">
                <a:latin typeface="Tahoma" pitchFamily="34" charset="0"/>
                <a:ea typeface="Tahoma" pitchFamily="34" charset="0"/>
                <a:cs typeface="Tahoma" pitchFamily="34" charset="0"/>
              </a:rPr>
              <a:t> de dollars et la mobilisation de </a:t>
            </a:r>
            <a:r>
              <a:rPr lang="en-CA" sz="2200" dirty="0" err="1" smtClean="0">
                <a:latin typeface="Tahoma" pitchFamily="34" charset="0"/>
                <a:ea typeface="Tahoma" pitchFamily="34" charset="0"/>
                <a:cs typeface="Tahoma" pitchFamily="34" charset="0"/>
              </a:rPr>
              <a:t>nombreux</a:t>
            </a:r>
            <a:r>
              <a:rPr lang="en-CA" sz="2200" dirty="0" smtClean="0">
                <a:latin typeface="Tahoma" pitchFamily="34" charset="0"/>
                <a:ea typeface="Tahoma" pitchFamily="34" charset="0"/>
                <a:cs typeface="Tahoma" pitchFamily="34" charset="0"/>
              </a:rPr>
              <a:t> </a:t>
            </a:r>
            <a:r>
              <a:rPr lang="en-CA" sz="2200" dirty="0" err="1" smtClean="0">
                <a:latin typeface="Tahoma" pitchFamily="34" charset="0"/>
                <a:ea typeface="Tahoma" pitchFamily="34" charset="0"/>
                <a:cs typeface="Tahoma" pitchFamily="34" charset="0"/>
              </a:rPr>
              <a:t>bénévoles</a:t>
            </a:r>
            <a:r>
              <a:rPr lang="en-CA" sz="2200" dirty="0" smtClean="0">
                <a:latin typeface="Tahoma" pitchFamily="34" charset="0"/>
                <a:ea typeface="Tahoma" pitchFamily="34" charset="0"/>
                <a:cs typeface="Tahoma" pitchFamily="34" charset="0"/>
              </a:rPr>
              <a:t> </a:t>
            </a:r>
            <a:r>
              <a:rPr lang="en-CA" sz="2200" dirty="0" err="1" smtClean="0">
                <a:latin typeface="Tahoma" pitchFamily="34" charset="0"/>
                <a:ea typeface="Tahoma" pitchFamily="34" charset="0"/>
                <a:cs typeface="Tahoma" pitchFamily="34" charset="0"/>
              </a:rPr>
              <a:t>toutes</a:t>
            </a:r>
            <a:r>
              <a:rPr lang="en-CA" sz="2200" dirty="0" smtClean="0">
                <a:latin typeface="Tahoma" pitchFamily="34" charset="0"/>
                <a:ea typeface="Tahoma" pitchFamily="34" charset="0"/>
                <a:cs typeface="Tahoma" pitchFamily="34" charset="0"/>
              </a:rPr>
              <a:t> les fins de </a:t>
            </a:r>
            <a:r>
              <a:rPr lang="en-CA" sz="2200" dirty="0" err="1" smtClean="0">
                <a:latin typeface="Tahoma" pitchFamily="34" charset="0"/>
                <a:ea typeface="Tahoma" pitchFamily="34" charset="0"/>
                <a:cs typeface="Tahoma" pitchFamily="34" charset="0"/>
              </a:rPr>
              <a:t>semaines</a:t>
            </a:r>
            <a:r>
              <a:rPr lang="en-CA" sz="2200" dirty="0" smtClean="0">
                <a:latin typeface="Tahoma" pitchFamily="34" charset="0"/>
                <a:ea typeface="Tahoma" pitchFamily="34" charset="0"/>
                <a:cs typeface="Tahoma" pitchFamily="34" charset="0"/>
              </a:rPr>
              <a:t> de </a:t>
            </a:r>
            <a:r>
              <a:rPr lang="en-CA" sz="2200" dirty="0" err="1" smtClean="0">
                <a:latin typeface="Tahoma" pitchFamily="34" charset="0"/>
                <a:ea typeface="Tahoma" pitchFamily="34" charset="0"/>
                <a:cs typeface="Tahoma" pitchFamily="34" charset="0"/>
              </a:rPr>
              <a:t>mai</a:t>
            </a:r>
            <a:r>
              <a:rPr lang="en-CA" sz="2200" dirty="0" smtClean="0">
                <a:latin typeface="Tahoma" pitchFamily="34" charset="0"/>
                <a:ea typeface="Tahoma" pitchFamily="34" charset="0"/>
                <a:cs typeface="Tahoma" pitchFamily="34" charset="0"/>
              </a:rPr>
              <a:t> à </a:t>
            </a:r>
            <a:r>
              <a:rPr lang="en-CA" sz="2200" dirty="0" err="1" smtClean="0">
                <a:latin typeface="Tahoma" pitchFamily="34" charset="0"/>
                <a:ea typeface="Tahoma" pitchFamily="34" charset="0"/>
                <a:cs typeface="Tahoma" pitchFamily="34" charset="0"/>
              </a:rPr>
              <a:t>septembre</a:t>
            </a:r>
            <a:r>
              <a:rPr lang="en-CA" sz="2200" dirty="0" smtClean="0">
                <a:latin typeface="Tahoma" pitchFamily="34" charset="0"/>
                <a:ea typeface="Tahoma" pitchFamily="34" charset="0"/>
                <a:cs typeface="Tahoma" pitchFamily="34" charset="0"/>
              </a:rPr>
              <a:t> et le </a:t>
            </a:r>
            <a:r>
              <a:rPr lang="en-CA" sz="2200" dirty="0" err="1" smtClean="0">
                <a:latin typeface="Tahoma" pitchFamily="34" charset="0"/>
                <a:ea typeface="Tahoma" pitchFamily="34" charset="0"/>
                <a:cs typeface="Tahoma" pitchFamily="34" charset="0"/>
              </a:rPr>
              <a:t>problème</a:t>
            </a:r>
            <a:r>
              <a:rPr lang="en-CA" sz="2200" dirty="0" smtClean="0">
                <a:latin typeface="Tahoma" pitchFamily="34" charset="0"/>
                <a:ea typeface="Tahoma" pitchFamily="34" charset="0"/>
                <a:cs typeface="Tahoma" pitchFamily="34" charset="0"/>
              </a:rPr>
              <a:t> </a:t>
            </a:r>
            <a:r>
              <a:rPr lang="en-CA" sz="2200" dirty="0" err="1" smtClean="0">
                <a:latin typeface="Tahoma" pitchFamily="34" charset="0"/>
                <a:ea typeface="Tahoma" pitchFamily="34" charset="0"/>
                <a:cs typeface="Tahoma" pitchFamily="34" charset="0"/>
              </a:rPr>
              <a:t>est</a:t>
            </a:r>
            <a:r>
              <a:rPr lang="en-CA" sz="2200" dirty="0" smtClean="0">
                <a:latin typeface="Tahoma" pitchFamily="34" charset="0"/>
                <a:ea typeface="Tahoma" pitchFamily="34" charset="0"/>
                <a:cs typeface="Tahoma" pitchFamily="34" charset="0"/>
              </a:rPr>
              <a:t> loin d’être sous </a:t>
            </a:r>
            <a:r>
              <a:rPr lang="en-CA" sz="2200" dirty="0" err="1" smtClean="0">
                <a:latin typeface="Tahoma" pitchFamily="34" charset="0"/>
                <a:ea typeface="Tahoma" pitchFamily="34" charset="0"/>
                <a:cs typeface="Tahoma" pitchFamily="34" charset="0"/>
              </a:rPr>
              <a:t>contrôle</a:t>
            </a:r>
            <a:r>
              <a:rPr lang="en-CA" sz="2200" dirty="0" smtClean="0">
                <a:latin typeface="Tahoma" pitchFamily="34" charset="0"/>
                <a:ea typeface="Tahoma" pitchFamily="34" charset="0"/>
                <a:cs typeface="Tahoma" pitchFamily="34" charset="0"/>
              </a:rPr>
              <a:t>!</a:t>
            </a:r>
            <a:endParaRPr lang="fr-CA" sz="2200" dirty="0" smtClean="0">
              <a:latin typeface="Tahoma" pitchFamily="34" charset="0"/>
              <a:ea typeface="Tahoma" pitchFamily="34" charset="0"/>
              <a:cs typeface="Tahoma" pitchFamily="34" charset="0"/>
            </a:endParaRPr>
          </a:p>
          <a:p>
            <a:pPr>
              <a:buNone/>
            </a:pPr>
            <a:r>
              <a:rPr lang="fr-CA" dirty="0" smtClean="0"/>
              <a:t>     </a:t>
            </a:r>
            <a:r>
              <a:rPr lang="fr-CA" sz="1900" dirty="0" smtClean="0">
                <a:solidFill>
                  <a:srgbClr val="FFC000"/>
                </a:solidFill>
              </a:rPr>
              <a:t>Source : https://www.latribune.ca/actualites/estrie-et-regions/grande-operation-antimyriophylle-a-epi-au-lacbrompton-9a49a22442728b6959b6c1750246b321</a:t>
            </a:r>
          </a:p>
          <a:p>
            <a:pPr>
              <a:buNone/>
            </a:pPr>
            <a:endParaRPr lang="fr-CA" dirty="0"/>
          </a:p>
        </p:txBody>
      </p:sp>
      <p:pic>
        <p:nvPicPr>
          <p:cNvPr id="15363" name="Picture 3"/>
          <p:cNvPicPr>
            <a:picLocks noChangeAspect="1" noChangeArrowheads="1"/>
          </p:cNvPicPr>
          <p:nvPr/>
        </p:nvPicPr>
        <p:blipFill>
          <a:blip r:embed="rId2" cstate="print"/>
          <a:srcRect/>
          <a:stretch>
            <a:fillRect/>
          </a:stretch>
        </p:blipFill>
        <p:spPr bwMode="auto">
          <a:xfrm>
            <a:off x="5526607" y="692696"/>
            <a:ext cx="3329361" cy="1728192"/>
          </a:xfrm>
          <a:prstGeom prst="rect">
            <a:avLst/>
          </a:prstGeom>
          <a:ln>
            <a:noFill/>
          </a:ln>
          <a:effectLst>
            <a:softEdge rad="112500"/>
          </a:effectLst>
        </p:spPr>
      </p:pic>
      <p:pic>
        <p:nvPicPr>
          <p:cNvPr id="6" name="Image 5" descr="logo50_85x70.png"/>
          <p:cNvPicPr>
            <a:picLocks noChangeAspect="1"/>
          </p:cNvPicPr>
          <p:nvPr/>
        </p:nvPicPr>
        <p:blipFill>
          <a:blip r:embed="rId3" cstate="print"/>
          <a:stretch>
            <a:fillRect/>
          </a:stretch>
        </p:blipFill>
        <p:spPr>
          <a:xfrm>
            <a:off x="7956376" y="5661248"/>
            <a:ext cx="809524" cy="66666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a:solidFill>
            <a:schemeClr val="accent5">
              <a:lumMod val="40000"/>
              <a:lumOff val="60000"/>
            </a:schemeClr>
          </a:solidFill>
          <a:ln>
            <a:solidFill>
              <a:srgbClr val="7030A0"/>
            </a:solidFill>
          </a:ln>
        </p:spPr>
        <p:txBody>
          <a:bodyPr>
            <a:noAutofit/>
          </a:bodyPr>
          <a:lstStyle/>
          <a:p>
            <a:r>
              <a:rPr lang="fr-CA" sz="2800" dirty="0" smtClean="0">
                <a:latin typeface="Tahoma" pitchFamily="34" charset="0"/>
                <a:ea typeface="Tahoma" pitchFamily="34" charset="0"/>
                <a:cs typeface="Tahoma" pitchFamily="34" charset="0"/>
              </a:rPr>
              <a:t>Si on en découvrait au lac Gagnon…</a:t>
            </a:r>
            <a:br>
              <a:rPr lang="fr-CA" sz="2800" dirty="0" smtClean="0">
                <a:latin typeface="Tahoma" pitchFamily="34" charset="0"/>
                <a:ea typeface="Tahoma" pitchFamily="34" charset="0"/>
                <a:cs typeface="Tahoma" pitchFamily="34" charset="0"/>
              </a:rPr>
            </a:br>
            <a:r>
              <a:rPr lang="fr-CA" sz="2800" dirty="0" smtClean="0">
                <a:latin typeface="Tahoma" pitchFamily="34" charset="0"/>
                <a:ea typeface="Tahoma" pitchFamily="34" charset="0"/>
                <a:cs typeface="Tahoma" pitchFamily="34" charset="0"/>
              </a:rPr>
              <a:t>If </a:t>
            </a:r>
            <a:r>
              <a:rPr lang="fr-CA" sz="2800" dirty="0" err="1" smtClean="0">
                <a:latin typeface="Tahoma" pitchFamily="34" charset="0"/>
                <a:ea typeface="Tahoma" pitchFamily="34" charset="0"/>
                <a:cs typeface="Tahoma" pitchFamily="34" charset="0"/>
              </a:rPr>
              <a:t>we</a:t>
            </a:r>
            <a:r>
              <a:rPr lang="fr-CA" sz="2800" dirty="0" smtClean="0">
                <a:latin typeface="Tahoma" pitchFamily="34" charset="0"/>
                <a:ea typeface="Tahoma" pitchFamily="34" charset="0"/>
                <a:cs typeface="Tahoma" pitchFamily="34" charset="0"/>
              </a:rPr>
              <a:t> do </a:t>
            </a:r>
            <a:r>
              <a:rPr lang="fr-CA" sz="2800" dirty="0" err="1" smtClean="0">
                <a:latin typeface="Tahoma" pitchFamily="34" charset="0"/>
                <a:ea typeface="Tahoma" pitchFamily="34" charset="0"/>
                <a:cs typeface="Tahoma" pitchFamily="34" charset="0"/>
              </a:rPr>
              <a:t>find</a:t>
            </a:r>
            <a:r>
              <a:rPr lang="fr-CA" sz="2800" dirty="0" smtClean="0">
                <a:latin typeface="Tahoma" pitchFamily="34" charset="0"/>
                <a:ea typeface="Tahoma" pitchFamily="34" charset="0"/>
                <a:cs typeface="Tahoma" pitchFamily="34" charset="0"/>
              </a:rPr>
              <a:t> </a:t>
            </a:r>
            <a:r>
              <a:rPr lang="fr-CA" sz="2800" dirty="0" err="1" smtClean="0">
                <a:latin typeface="Tahoma" pitchFamily="34" charset="0"/>
                <a:ea typeface="Tahoma" pitchFamily="34" charset="0"/>
                <a:cs typeface="Tahoma" pitchFamily="34" charset="0"/>
              </a:rPr>
              <a:t>some</a:t>
            </a:r>
            <a:r>
              <a:rPr lang="fr-CA" sz="2800" dirty="0" smtClean="0">
                <a:latin typeface="Tahoma" pitchFamily="34" charset="0"/>
                <a:ea typeface="Tahoma" pitchFamily="34" charset="0"/>
                <a:cs typeface="Tahoma" pitchFamily="34" charset="0"/>
              </a:rPr>
              <a:t> in lac Gagnon…</a:t>
            </a:r>
            <a:endParaRPr lang="fr-CA" sz="2800" dirty="0">
              <a:latin typeface="Tahoma" pitchFamily="34" charset="0"/>
              <a:ea typeface="Tahoma" pitchFamily="34" charset="0"/>
              <a:cs typeface="Tahoma" pitchFamily="34" charset="0"/>
            </a:endParaRPr>
          </a:p>
        </p:txBody>
      </p:sp>
      <p:pic>
        <p:nvPicPr>
          <p:cNvPr id="16386" name="Picture 2"/>
          <p:cNvPicPr>
            <a:picLocks noGrp="1" noChangeAspect="1" noChangeArrowheads="1"/>
          </p:cNvPicPr>
          <p:nvPr>
            <p:ph sz="quarter" idx="1"/>
          </p:nvPr>
        </p:nvPicPr>
        <p:blipFill>
          <a:blip r:embed="rId2" cstate="print"/>
          <a:srcRect r="-1786"/>
          <a:stretch>
            <a:fillRect/>
          </a:stretch>
        </p:blipFill>
        <p:spPr bwMode="auto">
          <a:xfrm>
            <a:off x="179512" y="2348880"/>
            <a:ext cx="4104456" cy="2766946"/>
          </a:xfrm>
          <a:prstGeom prst="rect">
            <a:avLst/>
          </a:prstGeom>
          <a:noFill/>
          <a:ln w="9525">
            <a:noFill/>
            <a:miter lim="800000"/>
            <a:headEnd/>
            <a:tailEnd/>
          </a:ln>
        </p:spPr>
      </p:pic>
      <p:sp>
        <p:nvSpPr>
          <p:cNvPr id="5" name="ZoneTexte 4"/>
          <p:cNvSpPr txBox="1"/>
          <p:nvPr/>
        </p:nvSpPr>
        <p:spPr>
          <a:xfrm>
            <a:off x="4391472" y="2276872"/>
            <a:ext cx="4752528" cy="3477875"/>
          </a:xfrm>
          <a:prstGeom prst="rect">
            <a:avLst/>
          </a:prstGeom>
          <a:noFill/>
        </p:spPr>
        <p:txBody>
          <a:bodyPr wrap="square" rtlCol="0">
            <a:spAutoFit/>
          </a:bodyPr>
          <a:lstStyle/>
          <a:p>
            <a:pPr marL="342900" indent="-342900">
              <a:buFont typeface="Arial" panose="020B0604020202020204" pitchFamily="34" charset="0"/>
              <a:buChar char="•"/>
            </a:pPr>
            <a:r>
              <a:rPr lang="fr-CA" sz="2000" dirty="0" smtClean="0">
                <a:latin typeface="Tahoma" pitchFamily="34" charset="0"/>
                <a:ea typeface="Tahoma" pitchFamily="34" charset="0"/>
                <a:cs typeface="Tahoma" pitchFamily="34" charset="0"/>
              </a:rPr>
              <a:t>Circonscrire</a:t>
            </a:r>
            <a:r>
              <a:rPr lang="fr-CA" sz="2000" dirty="0">
                <a:latin typeface="Tahoma" pitchFamily="34" charset="0"/>
                <a:ea typeface="Tahoma" pitchFamily="34" charset="0"/>
                <a:cs typeface="Tahoma" pitchFamily="34" charset="0"/>
              </a:rPr>
              <a:t> </a:t>
            </a:r>
            <a:r>
              <a:rPr lang="fr-CA" sz="2000" dirty="0" smtClean="0">
                <a:latin typeface="Tahoma" pitchFamily="34" charset="0"/>
                <a:ea typeface="Tahoma" pitchFamily="34" charset="0"/>
                <a:cs typeface="Tahoma" pitchFamily="34" charset="0"/>
              </a:rPr>
              <a:t>l’endroit autour de l’herbier et y interdire tout passage.</a:t>
            </a:r>
          </a:p>
          <a:p>
            <a:pPr marL="342900" indent="-342900">
              <a:buFont typeface="Arial" panose="020B0604020202020204" pitchFamily="34" charset="0"/>
              <a:buChar char="•"/>
            </a:pPr>
            <a:r>
              <a:rPr lang="fr-CA" sz="2000" dirty="0" smtClean="0">
                <a:latin typeface="Tahoma" pitchFamily="34" charset="0"/>
                <a:ea typeface="Tahoma" pitchFamily="34" charset="0"/>
                <a:cs typeface="Tahoma" pitchFamily="34" charset="0"/>
              </a:rPr>
              <a:t>Obtenir l’autorisation du Gouvernement  provincial et du financement pour lancer une opération d’élimination.</a:t>
            </a:r>
          </a:p>
          <a:p>
            <a:endParaRPr lang="fr-CA" sz="2000" dirty="0" smtClean="0">
              <a:latin typeface="Tahoma" pitchFamily="34" charset="0"/>
              <a:ea typeface="Tahoma" pitchFamily="34" charset="0"/>
              <a:cs typeface="Tahoma" pitchFamily="34" charset="0"/>
            </a:endParaRPr>
          </a:p>
          <a:p>
            <a:r>
              <a:rPr lang="fr-CA" sz="2000" dirty="0" smtClean="0">
                <a:latin typeface="Tahoma" pitchFamily="34" charset="0"/>
                <a:ea typeface="Tahoma" pitchFamily="34" charset="0"/>
                <a:cs typeface="Tahoma" pitchFamily="34" charset="0"/>
              </a:rPr>
              <a:t>Ceci pourrait prendre du temps et pendant ce temps, l’herbier continuerait de prendre de l’ampleur.</a:t>
            </a:r>
          </a:p>
          <a:p>
            <a:endParaRPr lang="fr-CA" sz="2000" dirty="0"/>
          </a:p>
        </p:txBody>
      </p:sp>
      <p:pic>
        <p:nvPicPr>
          <p:cNvPr id="6" name="Image 5" descr="logo50_85x70.png"/>
          <p:cNvPicPr>
            <a:picLocks noChangeAspect="1"/>
          </p:cNvPicPr>
          <p:nvPr/>
        </p:nvPicPr>
        <p:blipFill>
          <a:blip r:embed="rId3" cstate="print"/>
          <a:stretch>
            <a:fillRect/>
          </a:stretch>
        </p:blipFill>
        <p:spPr>
          <a:xfrm>
            <a:off x="7956376" y="5661248"/>
            <a:ext cx="809524" cy="66666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9144000" cy="1044000"/>
          </a:xfrm>
          <a:solidFill>
            <a:schemeClr val="accent5">
              <a:lumMod val="40000"/>
              <a:lumOff val="60000"/>
            </a:schemeClr>
          </a:solidFill>
          <a:ln>
            <a:solidFill>
              <a:srgbClr val="7030A0"/>
            </a:solidFill>
          </a:ln>
        </p:spPr>
        <p:txBody>
          <a:bodyPr>
            <a:noAutofit/>
          </a:bodyPr>
          <a:lstStyle/>
          <a:p>
            <a:r>
              <a:rPr lang="fr-CA" sz="2800" dirty="0" smtClean="0">
                <a:latin typeface="Tahoma" pitchFamily="34" charset="0"/>
                <a:ea typeface="Tahoma" pitchFamily="34" charset="0"/>
                <a:cs typeface="Tahoma" pitchFamily="34" charset="0"/>
              </a:rPr>
              <a:t>Quels seraient les impacts sur la vie au lac?</a:t>
            </a:r>
            <a:br>
              <a:rPr lang="fr-CA" sz="2800" dirty="0" smtClean="0">
                <a:latin typeface="Tahoma" pitchFamily="34" charset="0"/>
                <a:ea typeface="Tahoma" pitchFamily="34" charset="0"/>
                <a:cs typeface="Tahoma" pitchFamily="34" charset="0"/>
              </a:rPr>
            </a:br>
            <a:r>
              <a:rPr lang="fr-CA" sz="2800" dirty="0" err="1" smtClean="0">
                <a:latin typeface="Tahoma" pitchFamily="34" charset="0"/>
                <a:ea typeface="Tahoma" pitchFamily="34" charset="0"/>
                <a:cs typeface="Tahoma" pitchFamily="34" charset="0"/>
              </a:rPr>
              <a:t>What</a:t>
            </a:r>
            <a:r>
              <a:rPr lang="fr-CA" sz="2800" dirty="0" smtClean="0">
                <a:latin typeface="Tahoma" pitchFamily="34" charset="0"/>
                <a:ea typeface="Tahoma" pitchFamily="34" charset="0"/>
                <a:cs typeface="Tahoma" pitchFamily="34" charset="0"/>
              </a:rPr>
              <a:t> </a:t>
            </a:r>
            <a:r>
              <a:rPr lang="fr-CA" sz="2800" dirty="0" err="1" smtClean="0">
                <a:latin typeface="Tahoma" pitchFamily="34" charset="0"/>
                <a:ea typeface="Tahoma" pitchFamily="34" charset="0"/>
                <a:cs typeface="Tahoma" pitchFamily="34" charset="0"/>
              </a:rPr>
              <a:t>would</a:t>
            </a:r>
            <a:r>
              <a:rPr lang="fr-CA" sz="2800" dirty="0" smtClean="0">
                <a:latin typeface="Tahoma" pitchFamily="34" charset="0"/>
                <a:ea typeface="Tahoma" pitchFamily="34" charset="0"/>
                <a:cs typeface="Tahoma" pitchFamily="34" charset="0"/>
              </a:rPr>
              <a:t> </a:t>
            </a:r>
            <a:r>
              <a:rPr lang="fr-CA" sz="2800" dirty="0" err="1" smtClean="0">
                <a:latin typeface="Tahoma" pitchFamily="34" charset="0"/>
                <a:ea typeface="Tahoma" pitchFamily="34" charset="0"/>
                <a:cs typeface="Tahoma" pitchFamily="34" charset="0"/>
              </a:rPr>
              <a:t>be</a:t>
            </a:r>
            <a:r>
              <a:rPr lang="fr-CA" sz="2800" dirty="0" smtClean="0">
                <a:latin typeface="Tahoma" pitchFamily="34" charset="0"/>
                <a:ea typeface="Tahoma" pitchFamily="34" charset="0"/>
                <a:cs typeface="Tahoma" pitchFamily="34" charset="0"/>
              </a:rPr>
              <a:t> the impacts for us all?</a:t>
            </a:r>
            <a:endParaRPr lang="fr-CA" sz="2800" dirty="0">
              <a:latin typeface="Tahoma" pitchFamily="34" charset="0"/>
              <a:ea typeface="Tahoma" pitchFamily="34" charset="0"/>
              <a:cs typeface="Tahoma" pitchFamily="34" charset="0"/>
            </a:endParaRPr>
          </a:p>
        </p:txBody>
      </p:sp>
      <p:sp>
        <p:nvSpPr>
          <p:cNvPr id="3" name="Espace réservé du contenu 2"/>
          <p:cNvSpPr>
            <a:spLocks noGrp="1"/>
          </p:cNvSpPr>
          <p:nvPr>
            <p:ph sz="quarter" idx="1"/>
          </p:nvPr>
        </p:nvSpPr>
        <p:spPr>
          <a:xfrm>
            <a:off x="457200" y="1600200"/>
            <a:ext cx="6347048" cy="4573815"/>
          </a:xfrm>
        </p:spPr>
        <p:txBody>
          <a:bodyPr>
            <a:normAutofit/>
          </a:bodyPr>
          <a:lstStyle/>
          <a:p>
            <a:pPr>
              <a:buFont typeface="Wingdings" pitchFamily="2" charset="2"/>
              <a:buChar char="v"/>
            </a:pPr>
            <a:r>
              <a:rPr lang="fr-CA" sz="2000" dirty="0" smtClean="0">
                <a:latin typeface="Tahoma" pitchFamily="34" charset="0"/>
                <a:ea typeface="Tahoma" pitchFamily="34" charset="0"/>
                <a:cs typeface="Tahoma" pitchFamily="34" charset="0"/>
              </a:rPr>
              <a:t>Impossibilité d’utiliser le plan d’eau avoisinant l’herbier sans accélérer la propagation de la plante.</a:t>
            </a:r>
          </a:p>
          <a:p>
            <a:pPr marL="0" indent="0">
              <a:buNone/>
            </a:pPr>
            <a:r>
              <a:rPr lang="fr-CA" sz="2000" dirty="0" smtClean="0">
                <a:latin typeface="Tahoma" pitchFamily="34" charset="0"/>
                <a:ea typeface="Tahoma" pitchFamily="34" charset="0"/>
                <a:cs typeface="Tahoma" pitchFamily="34" charset="0"/>
              </a:rPr>
              <a:t> </a:t>
            </a:r>
          </a:p>
          <a:p>
            <a:pPr>
              <a:buFont typeface="Wingdings" pitchFamily="2" charset="2"/>
              <a:buChar char="v"/>
            </a:pPr>
            <a:r>
              <a:rPr lang="fr-CA" sz="2000" dirty="0" smtClean="0">
                <a:latin typeface="Tahoma" pitchFamily="34" charset="0"/>
                <a:ea typeface="Tahoma" pitchFamily="34" charset="0"/>
                <a:cs typeface="Tahoma" pitchFamily="34" charset="0"/>
              </a:rPr>
              <a:t>Diminution importante et</a:t>
            </a:r>
          </a:p>
          <a:p>
            <a:pPr>
              <a:buNone/>
            </a:pPr>
            <a:r>
              <a:rPr lang="fr-CA" sz="2000" dirty="0" smtClean="0">
                <a:latin typeface="Tahoma" pitchFamily="34" charset="0"/>
                <a:ea typeface="Tahoma" pitchFamily="34" charset="0"/>
                <a:cs typeface="Tahoma" pitchFamily="34" charset="0"/>
              </a:rPr>
              <a:t>    immédiate de la valeur marchande</a:t>
            </a:r>
          </a:p>
          <a:p>
            <a:pPr>
              <a:buNone/>
            </a:pPr>
            <a:r>
              <a:rPr lang="fr-CA" sz="2000" dirty="0" smtClean="0">
                <a:latin typeface="Tahoma" pitchFamily="34" charset="0"/>
                <a:ea typeface="Tahoma" pitchFamily="34" charset="0"/>
                <a:cs typeface="Tahoma" pitchFamily="34" charset="0"/>
              </a:rPr>
              <a:t>    des chalets.</a:t>
            </a:r>
          </a:p>
          <a:p>
            <a:pPr>
              <a:buNone/>
            </a:pPr>
            <a:endParaRPr lang="fr-CA" sz="2000" dirty="0" smtClean="0">
              <a:latin typeface="Tahoma" pitchFamily="34" charset="0"/>
              <a:ea typeface="Tahoma" pitchFamily="34" charset="0"/>
              <a:cs typeface="Tahoma" pitchFamily="34" charset="0"/>
            </a:endParaRPr>
          </a:p>
          <a:p>
            <a:pPr>
              <a:buFont typeface="Wingdings" pitchFamily="2" charset="2"/>
              <a:buChar char="v"/>
            </a:pPr>
            <a:r>
              <a:rPr lang="fr-CA" sz="2000" dirty="0">
                <a:latin typeface="Tahoma" panose="020B0604030504040204" pitchFamily="34" charset="0"/>
                <a:ea typeface="Tahoma" panose="020B0604030504040204" pitchFamily="34" charset="0"/>
                <a:cs typeface="Tahoma" panose="020B0604030504040204" pitchFamily="34" charset="0"/>
              </a:rPr>
              <a:t> R</a:t>
            </a:r>
            <a:r>
              <a:rPr lang="fr-CA" sz="2000" dirty="0" smtClean="0">
                <a:latin typeface="Tahoma" panose="020B0604030504040204" pitchFamily="34" charset="0"/>
                <a:ea typeface="Tahoma" panose="020B0604030504040204" pitchFamily="34" charset="0"/>
                <a:cs typeface="Tahoma" panose="020B0604030504040204" pitchFamily="34" charset="0"/>
              </a:rPr>
              <a:t>éduction de l’assiette </a:t>
            </a:r>
            <a:r>
              <a:rPr lang="fr-CA" sz="2000" dirty="0">
                <a:latin typeface="Tahoma" panose="020B0604030504040204" pitchFamily="34" charset="0"/>
                <a:ea typeface="Tahoma" panose="020B0604030504040204" pitchFamily="34" charset="0"/>
                <a:cs typeface="Tahoma" panose="020B0604030504040204" pitchFamily="34" charset="0"/>
              </a:rPr>
              <a:t>fiscale de </a:t>
            </a:r>
            <a:r>
              <a:rPr lang="fr-CA" sz="2000" dirty="0" smtClean="0">
                <a:latin typeface="Tahoma" panose="020B0604030504040204" pitchFamily="34" charset="0"/>
                <a:ea typeface="Tahoma" panose="020B0604030504040204" pitchFamily="34" charset="0"/>
                <a:cs typeface="Tahoma" panose="020B0604030504040204" pitchFamily="34" charset="0"/>
              </a:rPr>
              <a:t>la</a:t>
            </a:r>
          </a:p>
          <a:p>
            <a:pPr marL="0" indent="0">
              <a:buNone/>
            </a:pPr>
            <a:r>
              <a:rPr lang="fr-CA" sz="2000" dirty="0" smtClean="0">
                <a:latin typeface="Tahoma" panose="020B0604030504040204" pitchFamily="34" charset="0"/>
                <a:ea typeface="Tahoma" panose="020B0604030504040204" pitchFamily="34" charset="0"/>
                <a:cs typeface="Tahoma" panose="020B0604030504040204" pitchFamily="34" charset="0"/>
              </a:rPr>
              <a:t>     municipalité, donc réduction des </a:t>
            </a:r>
          </a:p>
          <a:p>
            <a:pPr marL="0" indent="0">
              <a:buNone/>
            </a:pPr>
            <a:r>
              <a:rPr lang="fr-CA" sz="2000" dirty="0">
                <a:latin typeface="Tahoma" panose="020B0604030504040204" pitchFamily="34" charset="0"/>
                <a:ea typeface="Tahoma" panose="020B0604030504040204" pitchFamily="34" charset="0"/>
                <a:cs typeface="Tahoma" panose="020B0604030504040204" pitchFamily="34" charset="0"/>
              </a:rPr>
              <a:t> </a:t>
            </a:r>
            <a:r>
              <a:rPr lang="fr-CA" sz="2000" dirty="0" smtClean="0">
                <a:latin typeface="Tahoma" panose="020B0604030504040204" pitchFamily="34" charset="0"/>
                <a:ea typeface="Tahoma" panose="020B0604030504040204" pitchFamily="34" charset="0"/>
                <a:cs typeface="Tahoma" panose="020B0604030504040204" pitchFamily="34" charset="0"/>
              </a:rPr>
              <a:t>    services </a:t>
            </a:r>
            <a:r>
              <a:rPr lang="fr-CA" sz="2000" dirty="0">
                <a:latin typeface="Tahoma" panose="020B0604030504040204" pitchFamily="34" charset="0"/>
                <a:ea typeface="Tahoma" panose="020B0604030504040204" pitchFamily="34" charset="0"/>
                <a:cs typeface="Tahoma" panose="020B0604030504040204" pitchFamily="34" charset="0"/>
              </a:rPr>
              <a:t>offerts à </a:t>
            </a:r>
            <a:r>
              <a:rPr lang="fr-CA" sz="2000" dirty="0" smtClean="0">
                <a:latin typeface="Tahoma" panose="020B0604030504040204" pitchFamily="34" charset="0"/>
                <a:ea typeface="Tahoma" panose="020B0604030504040204" pitchFamily="34" charset="0"/>
                <a:cs typeface="Tahoma" panose="020B0604030504040204" pitchFamily="34" charset="0"/>
              </a:rPr>
              <a:t>tous les résidents</a:t>
            </a:r>
          </a:p>
          <a:p>
            <a:pPr marL="0" indent="0">
              <a:buNone/>
            </a:pPr>
            <a:r>
              <a:rPr lang="fr-CA" sz="2000" dirty="0">
                <a:latin typeface="Tahoma" panose="020B0604030504040204" pitchFamily="34" charset="0"/>
                <a:ea typeface="Tahoma" panose="020B0604030504040204" pitchFamily="34" charset="0"/>
                <a:cs typeface="Tahoma" panose="020B0604030504040204" pitchFamily="34" charset="0"/>
              </a:rPr>
              <a:t> </a:t>
            </a:r>
            <a:r>
              <a:rPr lang="fr-CA" sz="2000" dirty="0" smtClean="0">
                <a:latin typeface="Tahoma" panose="020B0604030504040204" pitchFamily="34" charset="0"/>
                <a:ea typeface="Tahoma" panose="020B0604030504040204" pitchFamily="34" charset="0"/>
                <a:cs typeface="Tahoma" panose="020B0604030504040204" pitchFamily="34" charset="0"/>
              </a:rPr>
              <a:t>    </a:t>
            </a:r>
            <a:r>
              <a:rPr lang="fr-CA" sz="2000" dirty="0">
                <a:latin typeface="Tahoma" panose="020B0604030504040204" pitchFamily="34" charset="0"/>
                <a:ea typeface="Tahoma" panose="020B0604030504040204" pitchFamily="34" charset="0"/>
                <a:cs typeface="Tahoma" panose="020B0604030504040204" pitchFamily="34" charset="0"/>
              </a:rPr>
              <a:t>de Duhamel</a:t>
            </a:r>
            <a:r>
              <a:rPr lang="fr-CA" sz="20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fr-CA" sz="2000" dirty="0">
              <a:latin typeface="Tahoma" panose="020B0604030504040204" pitchFamily="34" charset="0"/>
              <a:ea typeface="Tahoma" panose="020B0604030504040204" pitchFamily="34" charset="0"/>
              <a:cs typeface="Tahoma" panose="020B0604030504040204" pitchFamily="34" charset="0"/>
            </a:endParaRPr>
          </a:p>
          <a:p>
            <a:pPr>
              <a:buNone/>
            </a:pPr>
            <a:endParaRPr lang="fr-CA" sz="2000" dirty="0" smtClean="0">
              <a:latin typeface="Tahoma" pitchFamily="34" charset="0"/>
              <a:ea typeface="Tahoma" pitchFamily="34" charset="0"/>
              <a:cs typeface="Tahoma" pitchFamily="34" charset="0"/>
            </a:endParaRPr>
          </a:p>
          <a:p>
            <a:pPr>
              <a:buNone/>
            </a:pPr>
            <a:endParaRPr lang="fr-CA" sz="2000" dirty="0" smtClean="0">
              <a:latin typeface="Tahoma" pitchFamily="34" charset="0"/>
              <a:ea typeface="Tahoma" pitchFamily="34" charset="0"/>
              <a:cs typeface="Tahoma" pitchFamily="34" charset="0"/>
            </a:endParaRPr>
          </a:p>
          <a:p>
            <a:pPr>
              <a:buNone/>
            </a:pPr>
            <a:endParaRPr lang="fr-CA" sz="2000" dirty="0" smtClean="0">
              <a:latin typeface="Tahoma" pitchFamily="34" charset="0"/>
              <a:ea typeface="Tahoma" pitchFamily="34" charset="0"/>
              <a:cs typeface="Tahoma" pitchFamily="34" charset="0"/>
            </a:endParaRPr>
          </a:p>
          <a:p>
            <a:pPr>
              <a:buNone/>
            </a:pPr>
            <a:endParaRPr lang="fr-CA" sz="2000" dirty="0">
              <a:latin typeface="Tahoma" pitchFamily="34" charset="0"/>
              <a:ea typeface="Tahoma" pitchFamily="34" charset="0"/>
              <a:cs typeface="Tahoma" pitchFamily="34" charset="0"/>
            </a:endParaRPr>
          </a:p>
        </p:txBody>
      </p:sp>
      <p:sp>
        <p:nvSpPr>
          <p:cNvPr id="5" name="ZoneTexte 4"/>
          <p:cNvSpPr txBox="1"/>
          <p:nvPr/>
        </p:nvSpPr>
        <p:spPr>
          <a:xfrm>
            <a:off x="683568" y="5743140"/>
            <a:ext cx="6948264" cy="584775"/>
          </a:xfrm>
          <a:prstGeom prst="rect">
            <a:avLst/>
          </a:prstGeom>
          <a:noFill/>
        </p:spPr>
        <p:txBody>
          <a:bodyPr wrap="square" rtlCol="0">
            <a:spAutoFit/>
          </a:bodyPr>
          <a:lstStyle/>
          <a:p>
            <a:r>
              <a:rPr lang="fr-CA" sz="1600" dirty="0" smtClean="0">
                <a:solidFill>
                  <a:srgbClr val="FFC000"/>
                </a:solidFill>
              </a:rPr>
              <a:t>https://lecourant.ca/articles/3412-myriophylle-a-epi-riviere-rougeinjecte-</a:t>
            </a:r>
          </a:p>
          <a:p>
            <a:r>
              <a:rPr lang="fr-CA" sz="1600" dirty="0" smtClean="0">
                <a:solidFill>
                  <a:srgbClr val="FFC000"/>
                </a:solidFill>
              </a:rPr>
              <a:t>40-000-</a:t>
            </a:r>
            <a:r>
              <a:rPr lang="fr-CA" sz="1600" dirty="0" err="1" smtClean="0">
                <a:solidFill>
                  <a:srgbClr val="FFC000"/>
                </a:solidFill>
              </a:rPr>
              <a:t>au-lac-tiberiade.html</a:t>
            </a:r>
            <a:endParaRPr lang="fr-CA" sz="1600" dirty="0">
              <a:solidFill>
                <a:srgbClr val="FFC000"/>
              </a:solidFill>
            </a:endParaRPr>
          </a:p>
        </p:txBody>
      </p:sp>
      <p:pic>
        <p:nvPicPr>
          <p:cNvPr id="17411" name="Picture 3"/>
          <p:cNvPicPr>
            <a:picLocks noChangeAspect="1" noChangeArrowheads="1"/>
          </p:cNvPicPr>
          <p:nvPr/>
        </p:nvPicPr>
        <p:blipFill>
          <a:blip r:embed="rId2" cstate="print"/>
          <a:srcRect/>
          <a:stretch>
            <a:fillRect/>
          </a:stretch>
        </p:blipFill>
        <p:spPr bwMode="auto">
          <a:xfrm>
            <a:off x="5076056" y="2708920"/>
            <a:ext cx="3888432" cy="2448272"/>
          </a:xfrm>
          <a:prstGeom prst="rect">
            <a:avLst/>
          </a:prstGeom>
          <a:noFill/>
          <a:ln w="9525">
            <a:noFill/>
            <a:miter lim="800000"/>
            <a:headEnd/>
            <a:tailEnd/>
          </a:ln>
        </p:spPr>
      </p:pic>
      <p:pic>
        <p:nvPicPr>
          <p:cNvPr id="7" name="Image 6" descr="logo50_85x70.png"/>
          <p:cNvPicPr>
            <a:picLocks noChangeAspect="1"/>
          </p:cNvPicPr>
          <p:nvPr/>
        </p:nvPicPr>
        <p:blipFill>
          <a:blip r:embed="rId3" cstate="print"/>
          <a:stretch>
            <a:fillRect/>
          </a:stretch>
        </p:blipFill>
        <p:spPr>
          <a:xfrm>
            <a:off x="7956376" y="5661248"/>
            <a:ext cx="809524" cy="66666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9144000" cy="1080000"/>
          </a:xfrm>
          <a:solidFill>
            <a:schemeClr val="accent5">
              <a:lumMod val="40000"/>
              <a:lumOff val="60000"/>
            </a:schemeClr>
          </a:solidFill>
          <a:ln>
            <a:solidFill>
              <a:srgbClr val="7030A0"/>
            </a:solidFill>
          </a:ln>
        </p:spPr>
        <p:txBody>
          <a:bodyPr>
            <a:noAutofit/>
          </a:bodyPr>
          <a:lstStyle/>
          <a:p>
            <a:r>
              <a:rPr lang="en-CA" sz="2800" dirty="0" smtClean="0">
                <a:latin typeface="Tahoma" pitchFamily="34" charset="0"/>
                <a:ea typeface="Tahoma" pitchFamily="34" charset="0"/>
                <a:cs typeface="Tahoma" pitchFamily="34" charset="0"/>
              </a:rPr>
              <a:t>La solution? La </a:t>
            </a:r>
            <a:r>
              <a:rPr lang="en-CA" sz="2800" dirty="0" err="1" smtClean="0">
                <a:latin typeface="Tahoma" pitchFamily="34" charset="0"/>
                <a:ea typeface="Tahoma" pitchFamily="34" charset="0"/>
                <a:cs typeface="Tahoma" pitchFamily="34" charset="0"/>
              </a:rPr>
              <a:t>prévention</a:t>
            </a:r>
            <a:r>
              <a:rPr lang="en-CA" sz="2800" dirty="0">
                <a:latin typeface="Tahoma" pitchFamily="34" charset="0"/>
                <a:ea typeface="Tahoma" pitchFamily="34" charset="0"/>
                <a:cs typeface="Tahoma" pitchFamily="34" charset="0"/>
              </a:rPr>
              <a:t> </a:t>
            </a:r>
            <a:r>
              <a:rPr lang="en-CA" sz="2800" dirty="0" smtClean="0">
                <a:latin typeface="Tahoma" pitchFamily="34" charset="0"/>
                <a:ea typeface="Tahoma" pitchFamily="34" charset="0"/>
                <a:cs typeface="Tahoma" pitchFamily="34" charset="0"/>
              </a:rPr>
              <a:t>et </a:t>
            </a:r>
            <a:r>
              <a:rPr lang="en-CA" sz="2800" dirty="0" err="1" smtClean="0">
                <a:latin typeface="Tahoma" pitchFamily="34" charset="0"/>
                <a:ea typeface="Tahoma" pitchFamily="34" charset="0"/>
                <a:cs typeface="Tahoma" pitchFamily="34" charset="0"/>
              </a:rPr>
              <a:t>l’éducation</a:t>
            </a:r>
            <a:r>
              <a:rPr lang="en-CA" sz="2800" dirty="0" smtClean="0">
                <a:latin typeface="Tahoma" pitchFamily="34" charset="0"/>
                <a:ea typeface="Tahoma" pitchFamily="34" charset="0"/>
                <a:cs typeface="Tahoma" pitchFamily="34" charset="0"/>
              </a:rPr>
              <a:t>!</a:t>
            </a:r>
            <a:br>
              <a:rPr lang="en-CA" sz="2800" dirty="0" smtClean="0">
                <a:latin typeface="Tahoma" pitchFamily="34" charset="0"/>
                <a:ea typeface="Tahoma" pitchFamily="34" charset="0"/>
                <a:cs typeface="Tahoma" pitchFamily="34" charset="0"/>
              </a:rPr>
            </a:br>
            <a:r>
              <a:rPr lang="en-CA" sz="2800" dirty="0" smtClean="0">
                <a:latin typeface="Tahoma" pitchFamily="34" charset="0"/>
                <a:ea typeface="Tahoma" pitchFamily="34" charset="0"/>
                <a:cs typeface="Tahoma" pitchFamily="34" charset="0"/>
              </a:rPr>
              <a:t>The solution? Prevention and education!</a:t>
            </a:r>
            <a:endParaRPr lang="fr-CA" sz="2800" dirty="0">
              <a:latin typeface="Tahoma" pitchFamily="34" charset="0"/>
              <a:ea typeface="Tahoma" pitchFamily="34" charset="0"/>
              <a:cs typeface="Tahoma" pitchFamily="34" charset="0"/>
            </a:endParaRPr>
          </a:p>
        </p:txBody>
      </p:sp>
      <p:sp>
        <p:nvSpPr>
          <p:cNvPr id="3" name="Espace réservé du contenu 2"/>
          <p:cNvSpPr>
            <a:spLocks noGrp="1"/>
          </p:cNvSpPr>
          <p:nvPr>
            <p:ph sz="quarter" idx="1"/>
          </p:nvPr>
        </p:nvSpPr>
        <p:spPr>
          <a:xfrm>
            <a:off x="457200" y="1600200"/>
            <a:ext cx="4618856" cy="4727715"/>
          </a:xfrm>
        </p:spPr>
        <p:txBody>
          <a:bodyPr>
            <a:normAutofit fontScale="85000" lnSpcReduction="20000"/>
          </a:bodyPr>
          <a:lstStyle/>
          <a:p>
            <a:pPr marL="0" indent="0">
              <a:buNone/>
            </a:pPr>
            <a:r>
              <a:rPr lang="fr-CA" sz="2000" dirty="0" smtClean="0">
                <a:latin typeface="Tahoma" pitchFamily="34" charset="0"/>
                <a:ea typeface="Tahoma" pitchFamily="34" charset="0"/>
                <a:cs typeface="Tahoma" pitchFamily="34" charset="0"/>
              </a:rPr>
              <a:t>Vous pouvez faire votre part </a:t>
            </a:r>
          </a:p>
          <a:p>
            <a:pPr marL="0" indent="0">
              <a:buNone/>
            </a:pPr>
            <a:endParaRPr lang="fr-CA" sz="2000" dirty="0" smtClean="0">
              <a:latin typeface="Tahoma" pitchFamily="34" charset="0"/>
              <a:ea typeface="Tahoma" pitchFamily="34" charset="0"/>
              <a:cs typeface="Tahoma" pitchFamily="34" charset="0"/>
            </a:endParaRPr>
          </a:p>
          <a:p>
            <a:pPr>
              <a:buFont typeface="Wingdings" panose="05000000000000000000" pitchFamily="2" charset="2"/>
              <a:buChar char="v"/>
            </a:pPr>
            <a:r>
              <a:rPr lang="fr-CA" sz="2000" b="1" dirty="0" smtClean="0">
                <a:latin typeface="Tahoma" pitchFamily="34" charset="0"/>
                <a:ea typeface="Tahoma" pitchFamily="34" charset="0"/>
                <a:cs typeface="Tahoma" pitchFamily="34" charset="0"/>
              </a:rPr>
              <a:t>en</a:t>
            </a:r>
            <a:r>
              <a:rPr lang="fr-CA" sz="2000" i="1" dirty="0" smtClean="0">
                <a:latin typeface="Tahoma" pitchFamily="34" charset="0"/>
                <a:ea typeface="Tahoma" pitchFamily="34" charset="0"/>
                <a:cs typeface="Tahoma" pitchFamily="34" charset="0"/>
              </a:rPr>
              <a:t> </a:t>
            </a:r>
            <a:r>
              <a:rPr lang="fr-CA" sz="2000" b="1" i="1" dirty="0">
                <a:latin typeface="Tahoma" pitchFamily="34" charset="0"/>
                <a:ea typeface="Tahoma" pitchFamily="34" charset="0"/>
                <a:cs typeface="Tahoma" pitchFamily="34" charset="0"/>
              </a:rPr>
              <a:t>lavant </a:t>
            </a:r>
            <a:r>
              <a:rPr lang="fr-CA" sz="2000" b="1" i="1" dirty="0" smtClean="0">
                <a:latin typeface="Tahoma" pitchFamily="34" charset="0"/>
                <a:ea typeface="Tahoma" pitchFamily="34" charset="0"/>
                <a:cs typeface="Tahoma" pitchFamily="34" charset="0"/>
              </a:rPr>
              <a:t>les </a:t>
            </a:r>
            <a:r>
              <a:rPr lang="fr-CA" sz="2000" b="1" i="1" dirty="0">
                <a:latin typeface="Tahoma" pitchFamily="34" charset="0"/>
                <a:ea typeface="Tahoma" pitchFamily="34" charset="0"/>
                <a:cs typeface="Tahoma" pitchFamily="34" charset="0"/>
              </a:rPr>
              <a:t>embarcations, </a:t>
            </a:r>
            <a:r>
              <a:rPr lang="fr-CA" sz="2000" b="1" i="1" dirty="0" smtClean="0">
                <a:latin typeface="Tahoma" pitchFamily="34" charset="0"/>
                <a:ea typeface="Tahoma" pitchFamily="34" charset="0"/>
                <a:cs typeface="Tahoma" pitchFamily="34" charset="0"/>
              </a:rPr>
              <a:t>               équipements </a:t>
            </a:r>
            <a:r>
              <a:rPr lang="fr-CA" sz="2000" b="1" i="1" dirty="0">
                <a:latin typeface="Tahoma" pitchFamily="34" charset="0"/>
                <a:ea typeface="Tahoma" pitchFamily="34" charset="0"/>
                <a:cs typeface="Tahoma" pitchFamily="34" charset="0"/>
              </a:rPr>
              <a:t>nautiques </a:t>
            </a:r>
            <a:r>
              <a:rPr lang="fr-CA" sz="2000" b="1" i="1" dirty="0" smtClean="0">
                <a:latin typeface="Tahoma" pitchFamily="34" charset="0"/>
                <a:ea typeface="Tahoma" pitchFamily="34" charset="0"/>
                <a:cs typeface="Tahoma" pitchFamily="34" charset="0"/>
              </a:rPr>
              <a:t>et remorques </a:t>
            </a:r>
            <a:r>
              <a:rPr lang="fr-CA" sz="2000" b="1" i="1" dirty="0">
                <a:latin typeface="Tahoma" pitchFamily="34" charset="0"/>
                <a:ea typeface="Tahoma" pitchFamily="34" charset="0"/>
                <a:cs typeface="Tahoma" pitchFamily="34" charset="0"/>
              </a:rPr>
              <a:t>qui </a:t>
            </a:r>
            <a:r>
              <a:rPr lang="fr-CA" sz="2000" b="1" i="1" dirty="0" smtClean="0">
                <a:latin typeface="Tahoma" pitchFamily="34" charset="0"/>
                <a:ea typeface="Tahoma" pitchFamily="34" charset="0"/>
                <a:cs typeface="Tahoma" pitchFamily="34" charset="0"/>
              </a:rPr>
              <a:t>arrivent </a:t>
            </a:r>
            <a:r>
              <a:rPr lang="fr-CA" sz="2000" b="1" i="1" dirty="0">
                <a:latin typeface="Tahoma" pitchFamily="34" charset="0"/>
                <a:ea typeface="Tahoma" pitchFamily="34" charset="0"/>
                <a:cs typeface="Tahoma" pitchFamily="34" charset="0"/>
              </a:rPr>
              <a:t>d’un autre </a:t>
            </a:r>
            <a:r>
              <a:rPr lang="fr-CA" sz="2000" b="1" i="1" dirty="0" smtClean="0">
                <a:latin typeface="Tahoma" pitchFamily="34" charset="0"/>
                <a:ea typeface="Tahoma" pitchFamily="34" charset="0"/>
                <a:cs typeface="Tahoma" pitchFamily="34" charset="0"/>
              </a:rPr>
              <a:t>plan d’eau</a:t>
            </a:r>
            <a:r>
              <a:rPr lang="fr-CA" sz="2000" b="1" i="1" dirty="0" smtClean="0">
                <a:latin typeface="Tahoma" pitchFamily="34" charset="0"/>
                <a:ea typeface="Tahoma" pitchFamily="34" charset="0"/>
                <a:cs typeface="Tahoma" pitchFamily="34" charset="0"/>
              </a:rPr>
              <a:t>.</a:t>
            </a:r>
          </a:p>
          <a:p>
            <a:pPr>
              <a:buNone/>
            </a:pPr>
            <a:r>
              <a:rPr lang="fr-CA" sz="2000" b="1" i="1" dirty="0" smtClean="0">
                <a:latin typeface="Tahoma" pitchFamily="34" charset="0"/>
                <a:ea typeface="Tahoma" pitchFamily="34" charset="0"/>
                <a:cs typeface="Tahoma" pitchFamily="34" charset="0"/>
              </a:rPr>
              <a:t>    Où: Derrière l’édifice de la   municipalité à Duhamel </a:t>
            </a:r>
            <a:endParaRPr lang="fr-CA" sz="2000" b="1" i="1" dirty="0" smtClean="0">
              <a:latin typeface="Tahoma" pitchFamily="34" charset="0"/>
              <a:ea typeface="Tahoma" pitchFamily="34" charset="0"/>
              <a:cs typeface="Tahoma" pitchFamily="34" charset="0"/>
            </a:endParaRPr>
          </a:p>
          <a:p>
            <a:pPr>
              <a:buNone/>
            </a:pPr>
            <a:r>
              <a:rPr lang="fr-CA" sz="2000" dirty="0" smtClean="0"/>
              <a:t>      Aide-mémoire </a:t>
            </a:r>
            <a:r>
              <a:rPr lang="fr-CA" sz="2000" dirty="0"/>
              <a:t>pour l’inspection et le lavage des embarcations : </a:t>
            </a:r>
            <a:r>
              <a:rPr lang="fr-CA" sz="2000" u="sng" dirty="0">
                <a:hlinkClick r:id="rId2"/>
              </a:rPr>
              <a:t>http://www.obvt.ca/fichiers/160421%20KG%20aide%20memoire_inspection-lavage.pdf</a:t>
            </a:r>
            <a:endParaRPr lang="fr-CA" sz="2000" dirty="0"/>
          </a:p>
          <a:p>
            <a:pPr>
              <a:buNone/>
            </a:pPr>
            <a:endParaRPr lang="fr-CA" sz="2000" b="1" i="1" dirty="0">
              <a:latin typeface="Tahoma" pitchFamily="34" charset="0"/>
              <a:ea typeface="Tahoma" pitchFamily="34" charset="0"/>
              <a:cs typeface="Tahoma" pitchFamily="34" charset="0"/>
            </a:endParaRPr>
          </a:p>
          <a:p>
            <a:pPr>
              <a:buFont typeface="Wingdings" panose="05000000000000000000" pitchFamily="2" charset="2"/>
              <a:buChar char="v"/>
            </a:pPr>
            <a:r>
              <a:rPr lang="fr-CA" sz="2000" b="1" i="1" dirty="0" smtClean="0">
                <a:latin typeface="Tahoma" pitchFamily="34" charset="0"/>
                <a:ea typeface="Tahoma" pitchFamily="34" charset="0"/>
                <a:cs typeface="Tahoma" pitchFamily="34" charset="0"/>
              </a:rPr>
              <a:t>en </a:t>
            </a:r>
            <a:r>
              <a:rPr lang="fr-CA" sz="2000" b="1" i="1" dirty="0">
                <a:latin typeface="Tahoma" pitchFamily="34" charset="0"/>
                <a:ea typeface="Tahoma" pitchFamily="34" charset="0"/>
                <a:cs typeface="Tahoma" pitchFamily="34" charset="0"/>
              </a:rPr>
              <a:t>sensibilisant vos voisins </a:t>
            </a:r>
            <a:r>
              <a:rPr lang="fr-CA" sz="2000" b="1" i="1" dirty="0" smtClean="0">
                <a:latin typeface="Tahoma" pitchFamily="34" charset="0"/>
                <a:ea typeface="Tahoma" pitchFamily="34" charset="0"/>
                <a:cs typeface="Tahoma" pitchFamily="34" charset="0"/>
              </a:rPr>
              <a:t>aux dangers </a:t>
            </a:r>
            <a:r>
              <a:rPr lang="fr-CA" sz="2000" b="1" i="1" dirty="0">
                <a:latin typeface="Tahoma" pitchFamily="34" charset="0"/>
                <a:ea typeface="Tahoma" pitchFamily="34" charset="0"/>
                <a:cs typeface="Tahoma" pitchFamily="34" charset="0"/>
              </a:rPr>
              <a:t>de </a:t>
            </a:r>
            <a:r>
              <a:rPr lang="fr-CA" sz="2000" b="1" i="1" dirty="0" smtClean="0">
                <a:latin typeface="Tahoma" pitchFamily="34" charset="0"/>
                <a:ea typeface="Tahoma" pitchFamily="34" charset="0"/>
                <a:cs typeface="Tahoma" pitchFamily="34" charset="0"/>
              </a:rPr>
              <a:t>propagation</a:t>
            </a:r>
            <a:r>
              <a:rPr lang="fr-CA" sz="2000" b="1" i="1" dirty="0" smtClean="0">
                <a:latin typeface="Tahoma" pitchFamily="34" charset="0"/>
                <a:ea typeface="Tahoma" pitchFamily="34" charset="0"/>
                <a:cs typeface="Tahoma" pitchFamily="34" charset="0"/>
              </a:rPr>
              <a:t>. </a:t>
            </a:r>
            <a:endParaRPr lang="fr-CA" sz="2000" b="1" i="1" dirty="0" smtClean="0">
              <a:latin typeface="Tahoma" pitchFamily="34" charset="0"/>
              <a:ea typeface="Tahoma" pitchFamily="34" charset="0"/>
              <a:cs typeface="Tahoma" pitchFamily="34" charset="0"/>
            </a:endParaRPr>
          </a:p>
          <a:p>
            <a:pPr>
              <a:buFont typeface="Wingdings" panose="05000000000000000000" pitchFamily="2" charset="2"/>
              <a:buChar char="v"/>
            </a:pPr>
            <a:endParaRPr lang="fr-CA" sz="2000" dirty="0" smtClean="0">
              <a:latin typeface="Tahoma" pitchFamily="34" charset="0"/>
              <a:ea typeface="Tahoma" pitchFamily="34" charset="0"/>
              <a:cs typeface="Tahoma" pitchFamily="34" charset="0"/>
            </a:endParaRPr>
          </a:p>
          <a:p>
            <a:pPr>
              <a:buFont typeface="Wingdings" panose="05000000000000000000" pitchFamily="2" charset="2"/>
              <a:buChar char="v"/>
            </a:pPr>
            <a:r>
              <a:rPr lang="fr-CA" sz="2000" b="1" dirty="0">
                <a:latin typeface="Tahoma" pitchFamily="34" charset="0"/>
                <a:ea typeface="Tahoma" pitchFamily="34" charset="0"/>
                <a:cs typeface="Tahoma" pitchFamily="34" charset="0"/>
              </a:rPr>
              <a:t>e</a:t>
            </a:r>
            <a:r>
              <a:rPr lang="fr-CA" sz="2000" b="1" dirty="0" smtClean="0">
                <a:latin typeface="Tahoma" pitchFamily="34" charset="0"/>
                <a:ea typeface="Tahoma" pitchFamily="34" charset="0"/>
                <a:cs typeface="Tahoma" pitchFamily="34" charset="0"/>
              </a:rPr>
              <a:t>n soutenant le projet des sentinelles amorcé l’an dernier et en inspectant la berge devant votre propriété.</a:t>
            </a:r>
            <a:endParaRPr lang="fr-CA" sz="2000" b="1" dirty="0">
              <a:latin typeface="Tahoma" pitchFamily="34" charset="0"/>
              <a:ea typeface="Tahoma" pitchFamily="34" charset="0"/>
              <a:cs typeface="Tahoma" pitchFamily="34" charset="0"/>
            </a:endParaRPr>
          </a:p>
        </p:txBody>
      </p:sp>
      <p:pic>
        <p:nvPicPr>
          <p:cNvPr id="19458" name="Picture 2"/>
          <p:cNvPicPr>
            <a:picLocks noChangeAspect="1" noChangeArrowheads="1"/>
          </p:cNvPicPr>
          <p:nvPr/>
        </p:nvPicPr>
        <p:blipFill>
          <a:blip r:embed="rId3" cstate="print"/>
          <a:srcRect/>
          <a:stretch>
            <a:fillRect/>
          </a:stretch>
        </p:blipFill>
        <p:spPr bwMode="auto">
          <a:xfrm>
            <a:off x="5076056" y="2132856"/>
            <a:ext cx="3851920" cy="2647992"/>
          </a:xfrm>
          <a:prstGeom prst="rect">
            <a:avLst/>
          </a:prstGeom>
          <a:noFill/>
          <a:ln w="9525">
            <a:noFill/>
            <a:miter lim="800000"/>
            <a:headEnd/>
            <a:tailEnd/>
          </a:ln>
        </p:spPr>
      </p:pic>
      <p:pic>
        <p:nvPicPr>
          <p:cNvPr id="5" name="Image 4" descr="logo50_85x70.png"/>
          <p:cNvPicPr>
            <a:picLocks noChangeAspect="1"/>
          </p:cNvPicPr>
          <p:nvPr/>
        </p:nvPicPr>
        <p:blipFill>
          <a:blip r:embed="rId4" cstate="print"/>
          <a:stretch>
            <a:fillRect/>
          </a:stretch>
        </p:blipFill>
        <p:spPr>
          <a:xfrm>
            <a:off x="7956376" y="5661248"/>
            <a:ext cx="809524" cy="66666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9144000" cy="1143000"/>
          </a:xfrm>
          <a:solidFill>
            <a:schemeClr val="accent5">
              <a:lumMod val="40000"/>
              <a:lumOff val="60000"/>
            </a:schemeClr>
          </a:solidFill>
          <a:ln>
            <a:solidFill>
              <a:srgbClr val="002060"/>
            </a:solidFill>
          </a:ln>
        </p:spPr>
        <p:txBody>
          <a:bodyPr>
            <a:normAutofit/>
          </a:bodyPr>
          <a:lstStyle/>
          <a:p>
            <a:r>
              <a:rPr lang="fr-CA" sz="2800" dirty="0" smtClean="0">
                <a:latin typeface="Tahoma" pitchFamily="34" charset="0"/>
                <a:ea typeface="Tahoma" pitchFamily="34" charset="0"/>
                <a:cs typeface="Tahoma" pitchFamily="34" charset="0"/>
              </a:rPr>
              <a:t>Les sentinelles du lac Gagnon</a:t>
            </a:r>
            <a:endParaRPr lang="fr-CA" sz="2800" dirty="0">
              <a:latin typeface="Tahoma" pitchFamily="34" charset="0"/>
              <a:ea typeface="Tahoma" pitchFamily="34" charset="0"/>
              <a:cs typeface="Tahoma" pitchFamily="34" charset="0"/>
            </a:endParaRPr>
          </a:p>
        </p:txBody>
      </p:sp>
      <p:sp>
        <p:nvSpPr>
          <p:cNvPr id="3" name="Espace réservé du contenu 2"/>
          <p:cNvSpPr>
            <a:spLocks noGrp="1"/>
          </p:cNvSpPr>
          <p:nvPr>
            <p:ph sz="quarter" idx="1"/>
          </p:nvPr>
        </p:nvSpPr>
        <p:spPr>
          <a:xfrm>
            <a:off x="251520" y="1746108"/>
            <a:ext cx="8424936" cy="4419196"/>
          </a:xfrm>
        </p:spPr>
        <p:txBody>
          <a:bodyPr>
            <a:normAutofit fontScale="85000" lnSpcReduction="20000"/>
          </a:bodyPr>
          <a:lstStyle/>
          <a:p>
            <a:pPr>
              <a:buFont typeface="Wingdings" pitchFamily="2" charset="2"/>
              <a:buChar char="v"/>
            </a:pPr>
            <a:r>
              <a:rPr lang="en-CA" sz="2000" dirty="0" err="1" smtClean="0">
                <a:latin typeface="Tahoma" pitchFamily="34" charset="0"/>
                <a:ea typeface="Tahoma" pitchFamily="34" charset="0"/>
                <a:cs typeface="Tahoma" pitchFamily="34" charset="0"/>
              </a:rPr>
              <a:t>Ce</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projet</a:t>
            </a:r>
            <a:r>
              <a:rPr lang="en-CA" sz="2000" dirty="0" smtClean="0">
                <a:latin typeface="Tahoma" pitchFamily="34" charset="0"/>
                <a:ea typeface="Tahoma" pitchFamily="34" charset="0"/>
                <a:cs typeface="Tahoma" pitchFamily="34" charset="0"/>
              </a:rPr>
              <a:t> a </a:t>
            </a:r>
            <a:r>
              <a:rPr lang="en-CA" sz="2000" dirty="0" err="1" smtClean="0">
                <a:latin typeface="Tahoma" pitchFamily="34" charset="0"/>
                <a:ea typeface="Tahoma" pitchFamily="34" charset="0"/>
                <a:cs typeface="Tahoma" pitchFamily="34" charset="0"/>
              </a:rPr>
              <a:t>été</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amorcé</a:t>
            </a:r>
            <a:r>
              <a:rPr lang="en-CA" sz="2000" dirty="0" smtClean="0">
                <a:latin typeface="Tahoma" pitchFamily="34" charset="0"/>
                <a:ea typeface="Tahoma" pitchFamily="34" charset="0"/>
                <a:cs typeface="Tahoma" pitchFamily="34" charset="0"/>
              </a:rPr>
              <a:t> en 2020 en </a:t>
            </a:r>
            <a:r>
              <a:rPr lang="en-CA" sz="2000" dirty="0" err="1" smtClean="0">
                <a:latin typeface="Tahoma" pitchFamily="34" charset="0"/>
                <a:ea typeface="Tahoma" pitchFamily="34" charset="0"/>
                <a:cs typeface="Tahoma" pitchFamily="34" charset="0"/>
              </a:rPr>
              <a:t>partenariat</a:t>
            </a:r>
            <a:r>
              <a:rPr lang="en-CA" sz="2000" dirty="0" smtClean="0">
                <a:latin typeface="Tahoma" pitchFamily="34" charset="0"/>
                <a:ea typeface="Tahoma" pitchFamily="34" charset="0"/>
                <a:cs typeface="Tahoma" pitchFamily="34" charset="0"/>
              </a:rPr>
              <a:t> avec la </a:t>
            </a:r>
            <a:r>
              <a:rPr lang="en-CA" sz="2000" dirty="0" err="1" smtClean="0">
                <a:latin typeface="Tahoma" pitchFamily="34" charset="0"/>
                <a:ea typeface="Tahoma" pitchFamily="34" charset="0"/>
                <a:cs typeface="Tahoma" pitchFamily="34" charset="0"/>
              </a:rPr>
              <a:t>municipalité</a:t>
            </a:r>
            <a:r>
              <a:rPr lang="en-CA" sz="2000" dirty="0" smtClean="0">
                <a:latin typeface="Tahoma" pitchFamily="34" charset="0"/>
                <a:ea typeface="Tahoma" pitchFamily="34" charset="0"/>
                <a:cs typeface="Tahoma" pitchFamily="34" charset="0"/>
              </a:rPr>
              <a:t> de Duhamel et </a:t>
            </a:r>
            <a:r>
              <a:rPr lang="en-CA" sz="2000" dirty="0" err="1" smtClean="0">
                <a:latin typeface="Tahoma" pitchFamily="34" charset="0"/>
                <a:ea typeface="Tahoma" pitchFamily="34" charset="0"/>
                <a:cs typeface="Tahoma" pitchFamily="34" charset="0"/>
              </a:rPr>
              <a:t>l’OBV</a:t>
            </a:r>
            <a:r>
              <a:rPr lang="en-CA" sz="2000" dirty="0" smtClean="0">
                <a:latin typeface="Tahoma" pitchFamily="34" charset="0"/>
                <a:ea typeface="Tahoma" pitchFamily="34" charset="0"/>
                <a:cs typeface="Tahoma" pitchFamily="34" charset="0"/>
              </a:rPr>
              <a:t>. Son but </a:t>
            </a:r>
            <a:r>
              <a:rPr lang="en-CA" sz="2000" dirty="0" err="1" smtClean="0">
                <a:latin typeface="Tahoma" pitchFamily="34" charset="0"/>
                <a:ea typeface="Tahoma" pitchFamily="34" charset="0"/>
                <a:cs typeface="Tahoma" pitchFamily="34" charset="0"/>
              </a:rPr>
              <a:t>est</a:t>
            </a:r>
            <a:r>
              <a:rPr lang="en-CA" sz="2000" dirty="0" smtClean="0">
                <a:latin typeface="Tahoma" pitchFamily="34" charset="0"/>
                <a:ea typeface="Tahoma" pitchFamily="34" charset="0"/>
                <a:cs typeface="Tahoma" pitchFamily="34" charset="0"/>
              </a:rPr>
              <a:t> de </a:t>
            </a:r>
            <a:r>
              <a:rPr lang="en-CA" sz="2000" dirty="0" err="1" smtClean="0">
                <a:latin typeface="Tahoma" pitchFamily="34" charset="0"/>
                <a:ea typeface="Tahoma" pitchFamily="34" charset="0"/>
                <a:cs typeface="Tahoma" pitchFamily="34" charset="0"/>
              </a:rPr>
              <a:t>détecter</a:t>
            </a:r>
            <a:r>
              <a:rPr lang="en-CA" sz="2000" dirty="0" smtClean="0">
                <a:latin typeface="Tahoma" pitchFamily="34" charset="0"/>
                <a:ea typeface="Tahoma" pitchFamily="34" charset="0"/>
                <a:cs typeface="Tahoma" pitchFamily="34" charset="0"/>
              </a:rPr>
              <a:t> de </a:t>
            </a:r>
            <a:r>
              <a:rPr lang="en-CA" sz="2000" dirty="0" err="1" smtClean="0">
                <a:latin typeface="Tahoma" pitchFamily="34" charset="0"/>
                <a:ea typeface="Tahoma" pitchFamily="34" charset="0"/>
                <a:cs typeface="Tahoma" pitchFamily="34" charset="0"/>
              </a:rPr>
              <a:t>façon</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précoce</a:t>
            </a:r>
            <a:r>
              <a:rPr lang="en-CA" sz="2000" dirty="0" smtClean="0">
                <a:latin typeface="Tahoma" pitchFamily="34" charset="0"/>
                <a:ea typeface="Tahoma" pitchFamily="34" charset="0"/>
                <a:cs typeface="Tahoma" pitchFamily="34" charset="0"/>
              </a:rPr>
              <a:t> la </a:t>
            </a:r>
            <a:r>
              <a:rPr lang="en-CA" sz="2000" dirty="0" err="1" smtClean="0">
                <a:latin typeface="Tahoma" pitchFamily="34" charset="0"/>
                <a:ea typeface="Tahoma" pitchFamily="34" charset="0"/>
                <a:cs typeface="Tahoma" pitchFamily="34" charset="0"/>
              </a:rPr>
              <a:t>présence</a:t>
            </a:r>
            <a:r>
              <a:rPr lang="en-CA" sz="2000" dirty="0" smtClean="0">
                <a:latin typeface="Tahoma" pitchFamily="34" charset="0"/>
                <a:ea typeface="Tahoma" pitchFamily="34" charset="0"/>
                <a:cs typeface="Tahoma" pitchFamily="34" charset="0"/>
              </a:rPr>
              <a:t> de </a:t>
            </a:r>
            <a:r>
              <a:rPr lang="en-CA" sz="2000" dirty="0" err="1" smtClean="0">
                <a:latin typeface="Tahoma" pitchFamily="34" charset="0"/>
                <a:ea typeface="Tahoma" pitchFamily="34" charset="0"/>
                <a:cs typeface="Tahoma" pitchFamily="34" charset="0"/>
              </a:rPr>
              <a:t>myriophylle</a:t>
            </a:r>
            <a:r>
              <a:rPr lang="en-CA" sz="2000" dirty="0" smtClean="0">
                <a:latin typeface="Tahoma" pitchFamily="34" charset="0"/>
                <a:ea typeface="Tahoma" pitchFamily="34" charset="0"/>
                <a:cs typeface="Tahoma" pitchFamily="34" charset="0"/>
              </a:rPr>
              <a:t> à </a:t>
            </a:r>
            <a:r>
              <a:rPr lang="en-CA" sz="2000" dirty="0" err="1" smtClean="0">
                <a:latin typeface="Tahoma" pitchFamily="34" charset="0"/>
                <a:ea typeface="Tahoma" pitchFamily="34" charset="0"/>
                <a:cs typeface="Tahoma" pitchFamily="34" charset="0"/>
              </a:rPr>
              <a:t>épi</a:t>
            </a:r>
            <a:r>
              <a:rPr lang="en-CA" sz="2000" dirty="0" smtClean="0">
                <a:latin typeface="Tahoma" pitchFamily="34" charset="0"/>
                <a:ea typeface="Tahoma" pitchFamily="34" charset="0"/>
                <a:cs typeface="Tahoma" pitchFamily="34" charset="0"/>
              </a:rPr>
              <a:t> et </a:t>
            </a:r>
            <a:r>
              <a:rPr lang="en-CA" sz="2000" dirty="0" err="1" smtClean="0">
                <a:latin typeface="Tahoma" pitchFamily="34" charset="0"/>
                <a:ea typeface="Tahoma" pitchFamily="34" charset="0"/>
                <a:cs typeface="Tahoma" pitchFamily="34" charset="0"/>
              </a:rPr>
              <a:t>d’alerter</a:t>
            </a:r>
            <a:r>
              <a:rPr lang="en-CA" sz="2000" dirty="0" smtClean="0">
                <a:latin typeface="Tahoma" pitchFamily="34" charset="0"/>
                <a:ea typeface="Tahoma" pitchFamily="34" charset="0"/>
                <a:cs typeface="Tahoma" pitchFamily="34" charset="0"/>
              </a:rPr>
              <a:t> les </a:t>
            </a:r>
            <a:r>
              <a:rPr lang="en-CA" sz="2000" dirty="0" err="1" smtClean="0">
                <a:latin typeface="Tahoma" pitchFamily="34" charset="0"/>
                <a:ea typeface="Tahoma" pitchFamily="34" charset="0"/>
                <a:cs typeface="Tahoma" pitchFamily="34" charset="0"/>
              </a:rPr>
              <a:t>autorités</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rapidement</a:t>
            </a:r>
            <a:r>
              <a:rPr lang="en-CA" sz="2000" dirty="0" smtClean="0">
                <a:latin typeface="Tahoma" pitchFamily="34" charset="0"/>
                <a:ea typeface="Tahoma" pitchFamily="34" charset="0"/>
                <a:cs typeface="Tahoma" pitchFamily="34" charset="0"/>
              </a:rPr>
              <a:t>.</a:t>
            </a:r>
          </a:p>
          <a:p>
            <a:pPr>
              <a:buFont typeface="Wingdings" pitchFamily="2" charset="2"/>
              <a:buChar char="v"/>
            </a:pPr>
            <a:endParaRPr lang="fr-CA" sz="2000" dirty="0">
              <a:latin typeface="Tahoma" pitchFamily="34" charset="0"/>
              <a:ea typeface="Tahoma" pitchFamily="34" charset="0"/>
              <a:cs typeface="Tahoma" pitchFamily="34" charset="0"/>
            </a:endParaRPr>
          </a:p>
          <a:p>
            <a:pPr>
              <a:buFont typeface="Wingdings" pitchFamily="2" charset="2"/>
              <a:buChar char="v"/>
            </a:pPr>
            <a:r>
              <a:rPr lang="fr-CA" sz="2000" dirty="0" smtClean="0">
                <a:latin typeface="Tahoma" pitchFamily="34" charset="0"/>
                <a:ea typeface="Tahoma" pitchFamily="34" charset="0"/>
                <a:cs typeface="Tahoma" pitchFamily="34" charset="0"/>
              </a:rPr>
              <a:t>Une trentaine de bénévoles examinent les berges </a:t>
            </a:r>
            <a:r>
              <a:rPr lang="fr-CA" sz="2000" dirty="0" smtClean="0">
                <a:latin typeface="Tahoma" pitchFamily="34" charset="0"/>
                <a:ea typeface="Tahoma" pitchFamily="34" charset="0"/>
                <a:cs typeface="Tahoma" pitchFamily="34" charset="0"/>
              </a:rPr>
              <a:t>à </a:t>
            </a:r>
            <a:r>
              <a:rPr lang="fr-CA" sz="2000" dirty="0" smtClean="0">
                <a:latin typeface="Tahoma" pitchFamily="34" charset="0"/>
                <a:ea typeface="Tahoma" pitchFamily="34" charset="0"/>
                <a:cs typeface="Tahoma" pitchFamily="34" charset="0"/>
              </a:rPr>
              <a:t>la recherche de myriophylle à épi</a:t>
            </a:r>
            <a:r>
              <a:rPr lang="fr-CA" sz="2000" dirty="0" smtClean="0">
                <a:latin typeface="Tahoma" pitchFamily="34" charset="0"/>
                <a:ea typeface="Tahoma" pitchFamily="34" charset="0"/>
                <a:cs typeface="Tahoma" pitchFamily="34" charset="0"/>
              </a:rPr>
              <a:t>. L’idée est de prendre quelques minutes, une fois au cours de l’été, pour examiner les plantes aquatiques lors d’une sortie en kayak, en canot, en planche à pagaie, en apnée, etc. Il suffit par la suite</a:t>
            </a:r>
            <a:r>
              <a:rPr lang="fr-CA" sz="2000" dirty="0" smtClean="0">
                <a:latin typeface="Tahoma" pitchFamily="34" charset="0"/>
                <a:ea typeface="Tahoma" pitchFamily="34" charset="0"/>
                <a:cs typeface="Tahoma" pitchFamily="34" charset="0"/>
              </a:rPr>
              <a:t> d’aviser par courriel la personne en charge du dossier à L’APLG pour lui dire si oui ou non vous avez détecté du myriophylle à épi.</a:t>
            </a:r>
            <a:endParaRPr lang="en-CA" sz="2000" dirty="0" smtClean="0">
              <a:latin typeface="Tahoma" pitchFamily="34" charset="0"/>
              <a:ea typeface="Tahoma" pitchFamily="34" charset="0"/>
              <a:cs typeface="Tahoma" pitchFamily="34" charset="0"/>
            </a:endParaRPr>
          </a:p>
          <a:p>
            <a:pPr>
              <a:buFont typeface="Wingdings" pitchFamily="2" charset="2"/>
              <a:buChar char="v"/>
            </a:pPr>
            <a:endParaRPr lang="en-CA" sz="2000" dirty="0" smtClean="0">
              <a:latin typeface="Tahoma" pitchFamily="34" charset="0"/>
              <a:ea typeface="Tahoma" pitchFamily="34" charset="0"/>
              <a:cs typeface="Tahoma" pitchFamily="34" charset="0"/>
            </a:endParaRPr>
          </a:p>
          <a:p>
            <a:pPr>
              <a:buFont typeface="Wingdings" pitchFamily="2" charset="2"/>
              <a:buChar char="v"/>
            </a:pPr>
            <a:r>
              <a:rPr lang="en-CA" sz="2000" dirty="0" err="1" smtClean="0">
                <a:latin typeface="Tahoma" pitchFamily="34" charset="0"/>
                <a:ea typeface="Tahoma" pitchFamily="34" charset="0"/>
                <a:cs typeface="Tahoma" pitchFamily="34" charset="0"/>
              </a:rPr>
              <a:t>Une</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courte</a:t>
            </a:r>
            <a:r>
              <a:rPr lang="en-CA" sz="2000" dirty="0" smtClean="0">
                <a:latin typeface="Tahoma" pitchFamily="34" charset="0"/>
                <a:ea typeface="Tahoma" pitchFamily="34" charset="0"/>
                <a:cs typeface="Tahoma" pitchFamily="34" charset="0"/>
              </a:rPr>
              <a:t> formation </a:t>
            </a:r>
            <a:r>
              <a:rPr lang="en-CA" sz="2000" dirty="0" err="1" smtClean="0">
                <a:latin typeface="Tahoma" pitchFamily="34" charset="0"/>
                <a:ea typeface="Tahoma" pitchFamily="34" charset="0"/>
                <a:cs typeface="Tahoma" pitchFamily="34" charset="0"/>
              </a:rPr>
              <a:t>est</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donnée</a:t>
            </a:r>
            <a:r>
              <a:rPr lang="en-CA" sz="2000" dirty="0" smtClean="0">
                <a:latin typeface="Tahoma" pitchFamily="34" charset="0"/>
                <a:ea typeface="Tahoma" pitchFamily="34" charset="0"/>
                <a:cs typeface="Tahoma" pitchFamily="34" charset="0"/>
              </a:rPr>
              <a:t> en </a:t>
            </a:r>
            <a:r>
              <a:rPr lang="en-CA" sz="2000" dirty="0" err="1" smtClean="0">
                <a:latin typeface="Tahoma" pitchFamily="34" charset="0"/>
                <a:ea typeface="Tahoma" pitchFamily="34" charset="0"/>
                <a:cs typeface="Tahoma" pitchFamily="34" charset="0"/>
              </a:rPr>
              <a:t>juillet</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chaque</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année</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L’équipement</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nécessaire</a:t>
            </a:r>
            <a:r>
              <a:rPr lang="en-CA" sz="2000" dirty="0" smtClean="0">
                <a:latin typeface="Tahoma" pitchFamily="34" charset="0"/>
                <a:ea typeface="Tahoma" pitchFamily="34" charset="0"/>
                <a:cs typeface="Tahoma" pitchFamily="34" charset="0"/>
              </a:rPr>
              <a:t> à </a:t>
            </a:r>
            <a:r>
              <a:rPr lang="en-CA" sz="2000" dirty="0" err="1" smtClean="0">
                <a:latin typeface="Tahoma" pitchFamily="34" charset="0"/>
                <a:ea typeface="Tahoma" pitchFamily="34" charset="0"/>
                <a:cs typeface="Tahoma" pitchFamily="34" charset="0"/>
              </a:rPr>
              <a:t>l’inspection</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est</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également</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remis</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aquascope</a:t>
            </a:r>
            <a:r>
              <a:rPr lang="en-CA" sz="2000" dirty="0" smtClean="0">
                <a:latin typeface="Tahoma" pitchFamily="34" charset="0"/>
                <a:ea typeface="Tahoma" pitchFamily="34" charset="0"/>
                <a:cs typeface="Tahoma" pitchFamily="34" charset="0"/>
              </a:rPr>
              <a:t>, aide-mémoire, fiche </a:t>
            </a:r>
            <a:r>
              <a:rPr lang="en-CA" sz="2000" dirty="0" err="1" smtClean="0">
                <a:latin typeface="Tahoma" pitchFamily="34" charset="0"/>
                <a:ea typeface="Tahoma" pitchFamily="34" charset="0"/>
                <a:cs typeface="Tahoma" pitchFamily="34" charset="0"/>
              </a:rPr>
              <a:t>d’identification</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drapeau</a:t>
            </a:r>
            <a:r>
              <a:rPr lang="en-CA" sz="2000" dirty="0" smtClean="0">
                <a:latin typeface="Tahoma" pitchFamily="34" charset="0"/>
                <a:ea typeface="Tahoma" pitchFamily="34" charset="0"/>
                <a:cs typeface="Tahoma" pitchFamily="34" charset="0"/>
              </a:rPr>
              <a:t> à </a:t>
            </a:r>
            <a:r>
              <a:rPr lang="en-CA" sz="2000" dirty="0" err="1" smtClean="0">
                <a:latin typeface="Tahoma" pitchFamily="34" charset="0"/>
                <a:ea typeface="Tahoma" pitchFamily="34" charset="0"/>
                <a:cs typeface="Tahoma" pitchFamily="34" charset="0"/>
              </a:rPr>
              <a:t>l’effigie</a:t>
            </a:r>
            <a:r>
              <a:rPr lang="en-CA" sz="2000" dirty="0" smtClean="0">
                <a:latin typeface="Tahoma" pitchFamily="34" charset="0"/>
                <a:ea typeface="Tahoma" pitchFamily="34" charset="0"/>
                <a:cs typeface="Tahoma" pitchFamily="34" charset="0"/>
              </a:rPr>
              <a:t> de la </a:t>
            </a:r>
            <a:r>
              <a:rPr lang="en-CA" sz="2000" dirty="0" err="1" smtClean="0">
                <a:latin typeface="Tahoma" pitchFamily="34" charset="0"/>
                <a:ea typeface="Tahoma" pitchFamily="34" charset="0"/>
                <a:cs typeface="Tahoma" pitchFamily="34" charset="0"/>
              </a:rPr>
              <a:t>municipalité</a:t>
            </a:r>
            <a:r>
              <a:rPr lang="en-CA" sz="2000" dirty="0" smtClean="0">
                <a:latin typeface="Tahoma" pitchFamily="34" charset="0"/>
                <a:ea typeface="Tahoma" pitchFamily="34" charset="0"/>
                <a:cs typeface="Tahoma" pitchFamily="34" charset="0"/>
              </a:rPr>
              <a:t>)</a:t>
            </a:r>
            <a:endParaRPr lang="en-CA" sz="2000" dirty="0" smtClean="0">
              <a:latin typeface="Tahoma" pitchFamily="34" charset="0"/>
              <a:ea typeface="Tahoma" pitchFamily="34" charset="0"/>
              <a:cs typeface="Tahoma" pitchFamily="34" charset="0"/>
            </a:endParaRPr>
          </a:p>
          <a:p>
            <a:pPr>
              <a:buFont typeface="Wingdings" pitchFamily="2" charset="2"/>
              <a:buChar char="v"/>
            </a:pPr>
            <a:endParaRPr lang="en-CA" sz="2000" dirty="0" smtClean="0">
              <a:latin typeface="Tahoma" pitchFamily="34" charset="0"/>
              <a:ea typeface="Tahoma" pitchFamily="34" charset="0"/>
              <a:cs typeface="Tahoma" pitchFamily="34" charset="0"/>
            </a:endParaRPr>
          </a:p>
          <a:p>
            <a:pPr>
              <a:buFont typeface="Wingdings" pitchFamily="2" charset="2"/>
              <a:buChar char="v"/>
            </a:pPr>
            <a:r>
              <a:rPr lang="en-CA" sz="2000" dirty="0">
                <a:latin typeface="Tahoma" pitchFamily="34" charset="0"/>
                <a:ea typeface="Tahoma" pitchFamily="34" charset="0"/>
                <a:cs typeface="Tahoma" pitchFamily="34" charset="0"/>
              </a:rPr>
              <a:t>O</a:t>
            </a:r>
            <a:r>
              <a:rPr lang="en-CA" sz="2000" dirty="0" smtClean="0">
                <a:latin typeface="Tahoma" pitchFamily="34" charset="0"/>
                <a:ea typeface="Tahoma" pitchFamily="34" charset="0"/>
                <a:cs typeface="Tahoma" pitchFamily="34" charset="0"/>
              </a:rPr>
              <a:t>n a </a:t>
            </a:r>
            <a:r>
              <a:rPr lang="en-CA" sz="2000" dirty="0" err="1" smtClean="0">
                <a:latin typeface="Tahoma" pitchFamily="34" charset="0"/>
                <a:ea typeface="Tahoma" pitchFamily="34" charset="0"/>
                <a:cs typeface="Tahoma" pitchFamily="34" charset="0"/>
              </a:rPr>
              <a:t>besoin</a:t>
            </a:r>
            <a:r>
              <a:rPr lang="en-CA" sz="2000" dirty="0" smtClean="0">
                <a:latin typeface="Tahoma" pitchFamily="34" charset="0"/>
                <a:ea typeface="Tahoma" pitchFamily="34" charset="0"/>
                <a:cs typeface="Tahoma" pitchFamily="34" charset="0"/>
              </a:rPr>
              <a:t> de </a:t>
            </a:r>
            <a:r>
              <a:rPr lang="en-CA" sz="2000" dirty="0" err="1" smtClean="0">
                <a:latin typeface="Tahoma" pitchFamily="34" charset="0"/>
                <a:ea typeface="Tahoma" pitchFamily="34" charset="0"/>
                <a:cs typeface="Tahoma" pitchFamily="34" charset="0"/>
              </a:rPr>
              <a:t>renforts</a:t>
            </a:r>
            <a:r>
              <a:rPr lang="en-CA" sz="2000" dirty="0">
                <a:latin typeface="Tahoma" pitchFamily="34" charset="0"/>
                <a:ea typeface="Tahoma" pitchFamily="34" charset="0"/>
                <a:cs typeface="Tahoma" pitchFamily="34" charset="0"/>
              </a:rPr>
              <a:t>.</a:t>
            </a:r>
            <a:r>
              <a:rPr lang="en-CA" sz="2000" dirty="0" smtClean="0">
                <a:latin typeface="Tahoma" pitchFamily="34" charset="0"/>
                <a:ea typeface="Tahoma" pitchFamily="34" charset="0"/>
                <a:cs typeface="Tahoma" pitchFamily="34" charset="0"/>
              </a:rPr>
              <a:t> </a:t>
            </a:r>
            <a:r>
              <a:rPr lang="en-CA" sz="2000" dirty="0" err="1">
                <a:latin typeface="Tahoma" pitchFamily="34" charset="0"/>
                <a:ea typeface="Tahoma" pitchFamily="34" charset="0"/>
                <a:cs typeface="Tahoma" pitchFamily="34" charset="0"/>
              </a:rPr>
              <a:t>C</a:t>
            </a:r>
            <a:r>
              <a:rPr lang="en-CA" sz="2000" dirty="0" err="1" smtClean="0">
                <a:latin typeface="Tahoma" pitchFamily="34" charset="0"/>
                <a:ea typeface="Tahoma" pitchFamily="34" charset="0"/>
                <a:cs typeface="Tahoma" pitchFamily="34" charset="0"/>
              </a:rPr>
              <a:t>ertaines</a:t>
            </a:r>
            <a:r>
              <a:rPr lang="en-CA" sz="2000" dirty="0" smtClean="0">
                <a:latin typeface="Tahoma" pitchFamily="34" charset="0"/>
                <a:ea typeface="Tahoma" pitchFamily="34" charset="0"/>
                <a:cs typeface="Tahoma" pitchFamily="34" charset="0"/>
              </a:rPr>
              <a:t> sections </a:t>
            </a:r>
            <a:r>
              <a:rPr lang="en-CA" sz="2000" dirty="0" err="1" smtClean="0">
                <a:latin typeface="Tahoma" pitchFamily="34" charset="0"/>
                <a:ea typeface="Tahoma" pitchFamily="34" charset="0"/>
                <a:cs typeface="Tahoma" pitchFamily="34" charset="0"/>
              </a:rPr>
              <a:t>sont</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très</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longues</a:t>
            </a:r>
            <a:r>
              <a:rPr lang="en-CA" sz="2000" dirty="0">
                <a:latin typeface="Tahoma" pitchFamily="34" charset="0"/>
                <a:ea typeface="Tahoma" pitchFamily="34" charset="0"/>
                <a:cs typeface="Tahoma" pitchFamily="34" charset="0"/>
              </a:rPr>
              <a:t> </a:t>
            </a:r>
            <a:r>
              <a:rPr lang="en-CA" sz="2000" dirty="0" smtClean="0">
                <a:latin typeface="Tahoma" pitchFamily="34" charset="0"/>
                <a:ea typeface="Tahoma" pitchFamily="34" charset="0"/>
                <a:cs typeface="Tahoma" pitchFamily="34" charset="0"/>
              </a:rPr>
              <a:t>à </a:t>
            </a:r>
            <a:r>
              <a:rPr lang="en-CA" sz="2000" dirty="0" smtClean="0">
                <a:latin typeface="Tahoma" pitchFamily="34" charset="0"/>
                <a:ea typeface="Tahoma" pitchFamily="34" charset="0"/>
                <a:cs typeface="Tahoma" pitchFamily="34" charset="0"/>
              </a:rPr>
              <a:t>examiner</a:t>
            </a:r>
          </a:p>
          <a:p>
            <a:pPr marL="0" indent="0">
              <a:buNone/>
            </a:pPr>
            <a:r>
              <a:rPr lang="en-CA" sz="2000" dirty="0">
                <a:latin typeface="Tahoma" pitchFamily="34" charset="0"/>
                <a:ea typeface="Tahoma" pitchFamily="34" charset="0"/>
                <a:cs typeface="Tahoma" pitchFamily="34" charset="0"/>
              </a:rPr>
              <a:t> </a:t>
            </a:r>
            <a:r>
              <a:rPr lang="en-CA" sz="2000" dirty="0" smtClean="0">
                <a:latin typeface="Tahoma" pitchFamily="34" charset="0"/>
                <a:ea typeface="Tahoma" pitchFamily="34" charset="0"/>
                <a:cs typeface="Tahoma" pitchFamily="34" charset="0"/>
              </a:rPr>
              <a:t>   </a:t>
            </a:r>
            <a:r>
              <a:rPr lang="en-CA" sz="2000" dirty="0" smtClean="0">
                <a:latin typeface="Tahoma" pitchFamily="34" charset="0"/>
                <a:ea typeface="Tahoma" pitchFamily="34" charset="0"/>
                <a:cs typeface="Tahoma" pitchFamily="34" charset="0"/>
              </a:rPr>
              <a:t> </a:t>
            </a:r>
            <a:r>
              <a:rPr lang="en-CA" sz="2000" dirty="0" smtClean="0">
                <a:latin typeface="Tahoma" pitchFamily="34" charset="0"/>
                <a:ea typeface="Tahoma" pitchFamily="34" charset="0"/>
                <a:cs typeface="Tahoma" pitchFamily="34" charset="0"/>
              </a:rPr>
              <a:t>et </a:t>
            </a:r>
            <a:r>
              <a:rPr lang="en-CA" sz="2000" dirty="0" err="1" smtClean="0">
                <a:latin typeface="Tahoma" pitchFamily="34" charset="0"/>
                <a:ea typeface="Tahoma" pitchFamily="34" charset="0"/>
                <a:cs typeface="Tahoma" pitchFamily="34" charset="0"/>
              </a:rPr>
              <a:t>il</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reste</a:t>
            </a:r>
            <a:r>
              <a:rPr lang="en-CA" sz="2000" dirty="0" smtClean="0">
                <a:latin typeface="Tahoma" pitchFamily="34" charset="0"/>
                <a:ea typeface="Tahoma" pitchFamily="34" charset="0"/>
                <a:cs typeface="Tahoma" pitchFamily="34" charset="0"/>
              </a:rPr>
              <a:t> des sections </a:t>
            </a:r>
            <a:r>
              <a:rPr lang="en-CA" sz="2000" dirty="0" smtClean="0">
                <a:latin typeface="Tahoma" pitchFamily="34" charset="0"/>
                <a:ea typeface="Tahoma" pitchFamily="34" charset="0"/>
                <a:cs typeface="Tahoma" pitchFamily="34" charset="0"/>
              </a:rPr>
              <a:t>à </a:t>
            </a:r>
            <a:r>
              <a:rPr lang="en-CA" sz="2000" dirty="0" err="1" smtClean="0">
                <a:latin typeface="Tahoma" pitchFamily="34" charset="0"/>
                <a:ea typeface="Tahoma" pitchFamily="34" charset="0"/>
                <a:cs typeface="Tahoma" pitchFamily="34" charset="0"/>
              </a:rPr>
              <a:t>évaluer</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Chacun</a:t>
            </a:r>
            <a:r>
              <a:rPr lang="en-CA" sz="2000" dirty="0" smtClean="0">
                <a:latin typeface="Tahoma" pitchFamily="34" charset="0"/>
                <a:ea typeface="Tahoma" pitchFamily="34" charset="0"/>
                <a:cs typeface="Tahoma" pitchFamily="34" charset="0"/>
              </a:rPr>
              <a:t> </a:t>
            </a:r>
            <a:r>
              <a:rPr lang="en-CA" sz="2000" dirty="0" err="1" smtClean="0">
                <a:latin typeface="Tahoma" pitchFamily="34" charset="0"/>
                <a:ea typeface="Tahoma" pitchFamily="34" charset="0"/>
                <a:cs typeface="Tahoma" pitchFamily="34" charset="0"/>
              </a:rPr>
              <a:t>peut</a:t>
            </a:r>
            <a:r>
              <a:rPr lang="en-CA" sz="2000" dirty="0" smtClean="0">
                <a:latin typeface="Tahoma" pitchFamily="34" charset="0"/>
                <a:ea typeface="Tahoma" pitchFamily="34" charset="0"/>
                <a:cs typeface="Tahoma" pitchFamily="34" charset="0"/>
              </a:rPr>
              <a:t> faire </a:t>
            </a:r>
            <a:r>
              <a:rPr lang="en-CA" sz="2000" dirty="0" err="1" smtClean="0">
                <a:latin typeface="Tahoma" pitchFamily="34" charset="0"/>
                <a:ea typeface="Tahoma" pitchFamily="34" charset="0"/>
                <a:cs typeface="Tahoma" pitchFamily="34" charset="0"/>
              </a:rPr>
              <a:t>sa</a:t>
            </a:r>
            <a:r>
              <a:rPr lang="en-CA" sz="2000" dirty="0" smtClean="0">
                <a:latin typeface="Tahoma" pitchFamily="34" charset="0"/>
                <a:ea typeface="Tahoma" pitchFamily="34" charset="0"/>
                <a:cs typeface="Tahoma" pitchFamily="34" charset="0"/>
              </a:rPr>
              <a:t> part!</a:t>
            </a:r>
            <a:endParaRPr lang="en-CA" sz="2000" dirty="0" smtClean="0">
              <a:latin typeface="Tahoma" pitchFamily="34" charset="0"/>
              <a:ea typeface="Tahoma" pitchFamily="34" charset="0"/>
              <a:cs typeface="Tahoma" pitchFamily="34" charset="0"/>
            </a:endParaRPr>
          </a:p>
          <a:p>
            <a:pPr marL="0" indent="0">
              <a:buNone/>
            </a:pPr>
            <a:endParaRPr lang="en-CA" sz="2800" dirty="0" smtClean="0"/>
          </a:p>
          <a:p>
            <a:pPr marL="0" indent="0">
              <a:buNone/>
            </a:pPr>
            <a:endParaRPr lang="fr-CA" sz="2800" dirty="0"/>
          </a:p>
          <a:p>
            <a:pPr>
              <a:buNone/>
            </a:pPr>
            <a:endParaRPr lang="fr-CA" b="1" dirty="0"/>
          </a:p>
        </p:txBody>
      </p:sp>
      <p:pic>
        <p:nvPicPr>
          <p:cNvPr id="4" name="Image 3" descr="logo50_85x70.png"/>
          <p:cNvPicPr>
            <a:picLocks noChangeAspect="1"/>
          </p:cNvPicPr>
          <p:nvPr/>
        </p:nvPicPr>
        <p:blipFill>
          <a:blip r:embed="rId2" cstate="print"/>
          <a:stretch>
            <a:fillRect/>
          </a:stretch>
        </p:blipFill>
        <p:spPr>
          <a:xfrm>
            <a:off x="7956376" y="5661248"/>
            <a:ext cx="809524" cy="666667"/>
          </a:xfrm>
          <a:prstGeom prst="rect">
            <a:avLst/>
          </a:prstGeom>
        </p:spPr>
      </p:pic>
    </p:spTree>
    <p:extLst>
      <p:ext uri="{BB962C8B-B14F-4D97-AF65-F5344CB8AC3E}">
        <p14:creationId xmlns:p14="http://schemas.microsoft.com/office/powerpoint/2010/main" val="22137445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2951</TotalTime>
  <Words>929</Words>
  <Application>Microsoft Office PowerPoint</Application>
  <PresentationFormat>Affichage à l'écran (4:3)</PresentationFormat>
  <Paragraphs>110</Paragraphs>
  <Slides>11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Calibri</vt:lpstr>
      <vt:lpstr>Noto Sans Symbols</vt:lpstr>
      <vt:lpstr>Tahoma</vt:lpstr>
      <vt:lpstr>Tw Cen MT</vt:lpstr>
      <vt:lpstr>Wingdings</vt:lpstr>
      <vt:lpstr>Wingdings 2</vt:lpstr>
      <vt:lpstr>Médian</vt:lpstr>
      <vt:lpstr> Qu’est-ce que le myriophylle à épi? What is the Eurasian watermilfoil? </vt:lpstr>
      <vt:lpstr>Sauriez-vous l’identifier? Could you identify it?</vt:lpstr>
      <vt:lpstr>Quels sont les problèmes causés par cette plante?  What is the problem with this plant?</vt:lpstr>
      <vt:lpstr>Comment se répand-elle? How does it spread?</vt:lpstr>
      <vt:lpstr>Comment l’éliminer? How to eradicate it?</vt:lpstr>
      <vt:lpstr>Si on en découvrait au lac Gagnon… If we do find some in lac Gagnon…</vt:lpstr>
      <vt:lpstr>Quels seraient les impacts sur la vie au lac? What would be the impacts for us all?</vt:lpstr>
      <vt:lpstr>La solution? La prévention et l’éducation! The solution? Prevention and education!</vt:lpstr>
      <vt:lpstr>Les sentinelles du lac Gagnon</vt:lpstr>
      <vt:lpstr>Autres actions de prévention utiles</vt:lpstr>
      <vt:lpstr>En conclusion In 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Paul</dc:creator>
  <cp:lastModifiedBy>Gilles</cp:lastModifiedBy>
  <cp:revision>80</cp:revision>
  <dcterms:created xsi:type="dcterms:W3CDTF">2021-08-15T15:18:37Z</dcterms:created>
  <dcterms:modified xsi:type="dcterms:W3CDTF">2022-06-07T14:24:13Z</dcterms:modified>
</cp:coreProperties>
</file>