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1" roundtripDataSignature="AMtx7mht5pqYg5Zi0y3P0ZbIUEt7ajRv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C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9" name="Google Shape;1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f2382963a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g3f2382963a2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" name="Google Shape;146;g3f2382963a2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CA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3" name="Google Shape;15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5" name="Google Shape;16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2" name="Google Shape;17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0" name="Google Shape;18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ee086d5f7b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6" name="Google Shape;186;g3ee086d5f7b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2" name="Google Shape;19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f20699b5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g3f20699b5e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0" name="Google Shape;200;g3f20699b5e9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CA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4" name="Google Shape;21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ec8442855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g3ec8442855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g3ec8442855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CA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ec8442855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g3ec84428558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9" name="Google Shape;229;g3ec84428558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CA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f038aefc42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f038aefc42_0_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g3f038aefc42_0_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CA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f213baba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g3f213baba2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3" name="Google Shape;243;g3f213baba2d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CA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9" name="Google Shape;24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f038aefc4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3f038aefc4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f22250f587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g3f22250f58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ee086d5f7b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3" name="Google Shape;133;g3ee086d5f7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pic>
        <p:nvPicPr>
          <p:cNvPr id="31" name="Google Shape;31;p25" descr="A blue and green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48251" y="6132377"/>
            <a:ext cx="938945" cy="569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2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2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pic>
        <p:nvPicPr>
          <p:cNvPr id="15" name="Google Shape;15;p22" descr="A blue and green logo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251" y="6132377"/>
            <a:ext cx="938945" cy="56962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" descr="A lake surrounded by tree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333" y="320739"/>
            <a:ext cx="10109200" cy="6089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Mine</a:t>
            </a:r>
            <a:r>
              <a:rPr lang="fr-CA">
                <a:solidFill>
                  <a:srgbClr val="00B050"/>
                </a:solidFill>
              </a:rPr>
              <a:t>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5176" y="365125"/>
            <a:ext cx="5157649" cy="618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f2382963a2_0_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149" name="Google Shape;149;g3f2382963a2_0_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150" name="Google Shape;150;g3f2382963a2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Pacte Duhamel-APLG/APLG-Duhamel Pact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10" descr="A lake surrounded by trees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70434" y="1395817"/>
            <a:ext cx="7937571" cy="4781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Pacte Duhamel-APLG/APLG-Duhamel Pact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1"/>
          <p:cNvSpPr txBox="1">
            <a:spLocks noGrp="1"/>
          </p:cNvSpPr>
          <p:nvPr>
            <p:ph type="body" idx="1"/>
          </p:nvPr>
        </p:nvSpPr>
        <p:spPr>
          <a:xfrm>
            <a:off x="838200" y="1750561"/>
            <a:ext cx="10515600" cy="2821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•"/>
            </a:pPr>
            <a:r>
              <a:rPr lang="fr-CA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Lavage et mise à l’eau des embarcations/Boat launch and washing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•"/>
            </a:pPr>
            <a:r>
              <a:rPr lang="fr-CA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Bandes riveraines/Shoreline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•"/>
            </a:pPr>
            <a:r>
              <a:rPr lang="fr-CA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Navigation 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fr-CA">
                <a:solidFill>
                  <a:srgbClr val="000000"/>
                </a:solidFill>
              </a:rPr>
              <a:t>Aire de pique-nique/Picnic area</a:t>
            </a:r>
            <a:endParaRPr>
              <a:solidFill>
                <a:srgbClr val="000000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2"/>
          <p:cNvSpPr txBox="1"/>
          <p:nvPr/>
        </p:nvSpPr>
        <p:spPr>
          <a:xfrm>
            <a:off x="835686" y="194459"/>
            <a:ext cx="9903651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fr-CA" sz="4400" b="0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Lavage et mise à l’eau des embarcations/Boat launch and washing</a:t>
            </a:r>
            <a:endParaRPr sz="4400" b="0" i="0" u="none" strike="noStrike" cap="non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2"/>
          <p:cNvSpPr txBox="1"/>
          <p:nvPr/>
        </p:nvSpPr>
        <p:spPr>
          <a:xfrm>
            <a:off x="854725" y="2113700"/>
            <a:ext cx="8316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2"/>
          <p:cNvSpPr txBox="1"/>
          <p:nvPr/>
        </p:nvSpPr>
        <p:spPr>
          <a:xfrm>
            <a:off x="388680" y="1712350"/>
            <a:ext cx="10115700" cy="350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fr-CA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new municipal bylaw on access to lakes requires that all boats and equipment be washed as soon as they have been used on another body of water.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fr-CA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Unfortunately, the job opening for a waterway awareness officer has not been filled.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fr-CA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Volunteers are raising awareness at the boat launch.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fr-CA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request to ban overnight parking has been submitted.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fr-CA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Construction on the future boat wash facility is scheduled to begin this summer.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"/>
          <p:cNvSpPr txBox="1">
            <a:spLocks noGrp="1"/>
          </p:cNvSpPr>
          <p:nvPr>
            <p:ph type="title"/>
          </p:nvPr>
        </p:nvSpPr>
        <p:spPr>
          <a:xfrm>
            <a:off x="779835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Calibri"/>
              <a:buNone/>
            </a:pPr>
            <a:r>
              <a:rPr lang="fr-CA" sz="49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Les berges/The Shoreline</a:t>
            </a:r>
            <a:b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3"/>
          <p:cNvSpPr txBox="1">
            <a:spLocks noGrp="1"/>
          </p:cNvSpPr>
          <p:nvPr>
            <p:ph type="body" idx="1"/>
          </p:nvPr>
        </p:nvSpPr>
        <p:spPr>
          <a:xfrm>
            <a:off x="838200" y="1572710"/>
            <a:ext cx="571008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571500" lvl="0" indent="-571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-CA" sz="3565"/>
              <a:t>Raise awareness among all residents about the roles played by waterfront areas.</a:t>
            </a:r>
            <a:endParaRPr/>
          </a:p>
          <a:p>
            <a:pPr marL="571500" lvl="0" indent="-571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-CA" sz="3565"/>
              <a:t>Encourage best practices.</a:t>
            </a:r>
            <a:endParaRPr/>
          </a:p>
          <a:p>
            <a:pPr marL="571500" lvl="0" indent="-571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-CA" sz="3565"/>
              <a:t>Provide advice on renaturalization.</a:t>
            </a:r>
            <a:endParaRPr/>
          </a:p>
          <a:p>
            <a:pPr marL="571500" lvl="0" indent="-571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-CA" sz="3565"/>
              <a:t>Work in partnership with the municipality.</a:t>
            </a:r>
            <a:endParaRPr sz="3565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3565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76" name="Google Shape;17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01563" y="365125"/>
            <a:ext cx="4581525" cy="5619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3"/>
          <p:cNvSpPr txBox="1"/>
          <p:nvPr/>
        </p:nvSpPr>
        <p:spPr>
          <a:xfrm>
            <a:off x="898025" y="669925"/>
            <a:ext cx="8316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4"/>
          <p:cNvSpPr txBox="1">
            <a:spLocks noGrp="1"/>
          </p:cNvSpPr>
          <p:nvPr>
            <p:ph type="title"/>
          </p:nvPr>
        </p:nvSpPr>
        <p:spPr>
          <a:xfrm>
            <a:off x="233900" y="287300"/>
            <a:ext cx="11788800" cy="29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Navigation</a:t>
            </a:r>
            <a:endParaRPr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endParaRPr>
              <a:solidFill>
                <a:srgbClr val="00B05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fr-CA" sz="3000">
                <a:solidFill>
                  <a:srgbClr val="00B050"/>
                </a:solidFill>
              </a:rPr>
              <a:t>Notre code d’éthique/</a:t>
            </a:r>
            <a:endParaRPr sz="3000">
              <a:solidFill>
                <a:srgbClr val="00B05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fr-CA" sz="3000">
                <a:solidFill>
                  <a:srgbClr val="00B050"/>
                </a:solidFill>
              </a:rPr>
              <a:t>Our code of ethics</a:t>
            </a:r>
            <a:endParaRPr sz="3000">
              <a:solidFill>
                <a:srgbClr val="00B05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endParaRPr>
              <a:solidFill>
                <a:srgbClr val="00B050"/>
              </a:solidFill>
            </a:endParaRPr>
          </a:p>
        </p:txBody>
      </p:sp>
      <p:pic>
        <p:nvPicPr>
          <p:cNvPr id="183" name="Google Shape;18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1916" y="595864"/>
            <a:ext cx="4453525" cy="591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ee086d5f7b_0_22"/>
          <p:cNvSpPr txBox="1">
            <a:spLocks noGrp="1"/>
          </p:cNvSpPr>
          <p:nvPr>
            <p:ph type="title"/>
          </p:nvPr>
        </p:nvSpPr>
        <p:spPr>
          <a:xfrm>
            <a:off x="838200" y="287306"/>
            <a:ext cx="11184600" cy="13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fr-CA">
                <a:solidFill>
                  <a:srgbClr val="00B050"/>
                </a:solidFill>
              </a:rPr>
              <a:t>La n</a:t>
            </a:r>
            <a: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avigation, une question de respect/It</a:t>
            </a:r>
            <a:r>
              <a:rPr lang="fr-CA">
                <a:solidFill>
                  <a:srgbClr val="00B050"/>
                </a:solidFill>
              </a:rPr>
              <a:t>’s All About Respect</a:t>
            </a:r>
            <a:endParaRPr/>
          </a:p>
        </p:txBody>
      </p:sp>
      <p:pic>
        <p:nvPicPr>
          <p:cNvPr id="189" name="Google Shape;189;g3ee086d5f7b_0_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6874" y="1616190"/>
            <a:ext cx="7349242" cy="4899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5"/>
          <p:cNvSpPr txBox="1">
            <a:spLocks noGrp="1"/>
          </p:cNvSpPr>
          <p:nvPr>
            <p:ph type="title"/>
          </p:nvPr>
        </p:nvSpPr>
        <p:spPr>
          <a:xfrm>
            <a:off x="838199" y="228940"/>
            <a:ext cx="1062098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Plantes envahissantes/</a:t>
            </a:r>
            <a:endParaRPr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Invasive Plants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51211" y="569742"/>
            <a:ext cx="3640725" cy="5679551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5"/>
          <p:cNvSpPr txBox="1"/>
          <p:nvPr/>
        </p:nvSpPr>
        <p:spPr>
          <a:xfrm>
            <a:off x="407150" y="2041525"/>
            <a:ext cx="8937000" cy="233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CA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 to the Sentinelles team!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CA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Would you like to join us?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CA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Information meeting on July 12.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f20699b5e9_0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CA">
                <a:solidFill>
                  <a:srgbClr val="00B050"/>
                </a:solidFill>
              </a:rPr>
              <a:t>Aire de pique-nique/Picnic area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203" name="Google Shape;203;g3f20699b5e9_0_0"/>
          <p:cNvSpPr txBox="1">
            <a:spLocks noGrp="1"/>
          </p:cNvSpPr>
          <p:nvPr>
            <p:ph type="body" idx="1"/>
          </p:nvPr>
        </p:nvSpPr>
        <p:spPr>
          <a:xfrm>
            <a:off x="58575" y="184007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CA"/>
              <a:t>A committee has been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CA"/>
              <a:t>created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r-CA"/>
              <a:t>APLG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-CA"/>
              <a:t>Sépaq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-CA"/>
              <a:t>Municipalité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-CA"/>
              <a:t>Sûreté du Québec                                            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fr-CA"/>
              <a:t>Project to prohibit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CA"/>
              <a:t>overnight parking</a:t>
            </a:r>
            <a:endParaRPr/>
          </a:p>
        </p:txBody>
      </p:sp>
      <p:pic>
        <p:nvPicPr>
          <p:cNvPr id="204" name="Google Shape;204;g3f20699b5e9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39825" y="1362925"/>
            <a:ext cx="7735464" cy="4351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>
            <a:spLocks noGrp="1"/>
          </p:cNvSpPr>
          <p:nvPr>
            <p:ph type="title"/>
          </p:nvPr>
        </p:nvSpPr>
        <p:spPr>
          <a:xfrm>
            <a:off x="211015" y="520505"/>
            <a:ext cx="11591779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6000"/>
              <a:buFont typeface="Comic Sans MS"/>
              <a:buNone/>
            </a:pPr>
            <a:r>
              <a:rPr lang="fr-CA" sz="6000" b="1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Assemblée générale annuelle</a:t>
            </a:r>
            <a:br>
              <a:rPr lang="fr-CA" sz="6000" b="1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fr-CA" sz="6000" b="1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 28 juin 2026</a:t>
            </a:r>
            <a:br>
              <a:rPr lang="fr-CA" sz="6000" b="1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br>
              <a:rPr lang="fr-CA" sz="6000" b="1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fr-CA" sz="6000" b="1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Annual General Meeting</a:t>
            </a:r>
            <a:br>
              <a:rPr lang="fr-CA" sz="6000" b="1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fr-CA" sz="6000" b="1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June 28, 2026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6"/>
          <p:cNvSpPr txBox="1">
            <a:spLocks noGrp="1"/>
          </p:cNvSpPr>
          <p:nvPr>
            <p:ph type="title"/>
          </p:nvPr>
        </p:nvSpPr>
        <p:spPr>
          <a:xfrm>
            <a:off x="838200" y="228952"/>
            <a:ext cx="10620900" cy="15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Calibri"/>
              <a:buNone/>
            </a:pPr>
            <a: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Résultats des tests d’eau</a:t>
            </a:r>
            <a:endParaRPr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Calibri"/>
              <a:buNone/>
            </a:pPr>
            <a:r>
              <a:rPr lang="fr-CA">
                <a:solidFill>
                  <a:srgbClr val="00B050"/>
                </a:solidFill>
              </a:rPr>
              <a:t> de baignade</a:t>
            </a:r>
            <a:endParaRPr>
              <a:solidFill>
                <a:srgbClr val="00B05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Calibri"/>
              <a:buNone/>
            </a:pPr>
            <a:r>
              <a:rPr lang="fr-CA">
                <a:solidFill>
                  <a:srgbClr val="00B050"/>
                </a:solidFill>
              </a:rPr>
              <a:t>Swimming W</a:t>
            </a:r>
            <a: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ater Test Results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CA"/>
              <a:t>Excellent results!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CA"/>
              <a:t>Transparency samples are taken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CA"/>
              <a:t>throughout the summer.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CA">
                <a:highlight>
                  <a:srgbClr val="FFFFFF"/>
                </a:highlight>
              </a:rPr>
              <a:t> Visit our website for details.  </a:t>
            </a:r>
            <a:endParaRPr>
              <a:highlight>
                <a:srgbClr val="FFFFFF"/>
              </a:highlight>
            </a:endParaRPr>
          </a:p>
        </p:txBody>
      </p:sp>
      <p:pic>
        <p:nvPicPr>
          <p:cNvPr id="211" name="Google Shape;21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950" y="400661"/>
            <a:ext cx="2519000" cy="592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9"/>
          <p:cNvSpPr txBox="1">
            <a:spLocks noGrp="1"/>
          </p:cNvSpPr>
          <p:nvPr>
            <p:ph type="title"/>
          </p:nvPr>
        </p:nvSpPr>
        <p:spPr>
          <a:xfrm>
            <a:off x="484314" y="2462365"/>
            <a:ext cx="11184600" cy="16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Calibri"/>
              <a:buNone/>
            </a:pPr>
            <a: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Comité sur la qualité</a:t>
            </a:r>
            <a:b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de la pêche</a:t>
            </a:r>
            <a:endParaRPr>
              <a:solidFill>
                <a:srgbClr val="00B05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Calibri"/>
              <a:buNone/>
            </a:pPr>
            <a:b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Fishing at Lac Gagnon </a:t>
            </a:r>
            <a:b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Committee</a:t>
            </a:r>
            <a:endParaRPr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Google Shape;217;p19" descr="A person holding a fish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369"/>
          <a:stretch/>
        </p:blipFill>
        <p:spPr>
          <a:xfrm>
            <a:off x="4916194" y="526652"/>
            <a:ext cx="5841936" cy="5863590"/>
          </a:xfrm>
          <a:custGeom>
            <a:avLst/>
            <a:gdLst/>
            <a:ahLst/>
            <a:cxnLst/>
            <a:rect l="l" t="t" r="r" b="b"/>
            <a:pathLst>
              <a:path w="6832674" h="6858000" extrusionOk="0">
                <a:moveTo>
                  <a:pt x="0" y="0"/>
                </a:moveTo>
                <a:lnTo>
                  <a:pt x="6832674" y="0"/>
                </a:lnTo>
                <a:lnTo>
                  <a:pt x="6832674" y="6858000"/>
                </a:lnTo>
                <a:lnTo>
                  <a:pt x="0" y="6858000"/>
                </a:lnTo>
                <a:lnTo>
                  <a:pt x="82968" y="6674481"/>
                </a:lnTo>
                <a:cubicBezTo>
                  <a:pt x="504887" y="5676950"/>
                  <a:pt x="738199" y="4580222"/>
                  <a:pt x="738199" y="3429000"/>
                </a:cubicBezTo>
                <a:cubicBezTo>
                  <a:pt x="738199" y="2277779"/>
                  <a:pt x="504887" y="1181050"/>
                  <a:pt x="82968" y="18352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ec84428558_0_0"/>
          <p:cNvSpPr txBox="1">
            <a:spLocks noGrp="1"/>
          </p:cNvSpPr>
          <p:nvPr>
            <p:ph type="title"/>
          </p:nvPr>
        </p:nvSpPr>
        <p:spPr>
          <a:xfrm>
            <a:off x="1731825" y="1998782"/>
            <a:ext cx="3545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CA" sz="2360">
                <a:latin typeface="Arial"/>
                <a:ea typeface="Arial"/>
                <a:cs typeface="Arial"/>
                <a:sym typeface="Arial"/>
              </a:rPr>
              <a:t>         </a:t>
            </a:r>
            <a:r>
              <a:rPr lang="fr-CA" sz="28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CA" sz="3800" b="1">
                <a:solidFill>
                  <a:srgbClr val="00B050"/>
                </a:solidFill>
              </a:rPr>
              <a:t>Members</a:t>
            </a:r>
            <a:endParaRPr sz="38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360">
              <a:latin typeface="Arial"/>
              <a:ea typeface="Arial"/>
              <a:cs typeface="Arial"/>
              <a:sym typeface="Arial"/>
            </a:endParaRPr>
          </a:p>
          <a:p>
            <a:pPr marL="457200" lvl="0" indent="-23495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"/>
              <a:buFont typeface="Arial"/>
              <a:buChar char="●"/>
            </a:pPr>
            <a:r>
              <a:rPr lang="fr-CA" sz="2360">
                <a:latin typeface="Arial"/>
                <a:ea typeface="Arial"/>
                <a:cs typeface="Arial"/>
                <a:sym typeface="Arial"/>
              </a:rPr>
              <a:t>David Gratton</a:t>
            </a:r>
            <a:endParaRPr sz="2360">
              <a:latin typeface="Arial"/>
              <a:ea typeface="Arial"/>
              <a:cs typeface="Arial"/>
              <a:sym typeface="Arial"/>
            </a:endParaRPr>
          </a:p>
          <a:p>
            <a:pPr marL="457200" lvl="0" indent="-23495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"/>
              <a:buFont typeface="Arial"/>
              <a:buChar char="●"/>
            </a:pPr>
            <a:r>
              <a:rPr lang="fr-CA" sz="2360">
                <a:latin typeface="Arial"/>
                <a:ea typeface="Arial"/>
                <a:cs typeface="Arial"/>
                <a:sym typeface="Arial"/>
              </a:rPr>
              <a:t>Luc Robillard</a:t>
            </a:r>
            <a:endParaRPr sz="2360">
              <a:latin typeface="Arial"/>
              <a:ea typeface="Arial"/>
              <a:cs typeface="Arial"/>
              <a:sym typeface="Arial"/>
            </a:endParaRPr>
          </a:p>
          <a:p>
            <a:pPr marL="457200" lvl="0" indent="-23495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"/>
              <a:buFont typeface="Arial"/>
              <a:buChar char="●"/>
            </a:pPr>
            <a:r>
              <a:rPr lang="fr-CA" sz="2360">
                <a:latin typeface="Arial"/>
                <a:ea typeface="Arial"/>
                <a:cs typeface="Arial"/>
                <a:sym typeface="Arial"/>
              </a:rPr>
              <a:t>Yves Bourdages</a:t>
            </a:r>
            <a:endParaRPr sz="2360">
              <a:latin typeface="Arial"/>
              <a:ea typeface="Arial"/>
              <a:cs typeface="Arial"/>
              <a:sym typeface="Arial"/>
            </a:endParaRPr>
          </a:p>
          <a:p>
            <a:pPr marL="457200" lvl="0" indent="-23495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"/>
              <a:buFont typeface="Arial"/>
              <a:buChar char="●"/>
            </a:pPr>
            <a:r>
              <a:rPr lang="fr-CA" sz="2360">
                <a:latin typeface="Arial"/>
                <a:ea typeface="Arial"/>
                <a:cs typeface="Arial"/>
                <a:sym typeface="Arial"/>
              </a:rPr>
              <a:t>Yves Major</a:t>
            </a:r>
            <a:endParaRPr sz="2360">
              <a:latin typeface="Arial"/>
              <a:ea typeface="Arial"/>
              <a:cs typeface="Arial"/>
              <a:sym typeface="Arial"/>
            </a:endParaRPr>
          </a:p>
          <a:p>
            <a:pPr marL="457200" lvl="0" indent="-23495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"/>
              <a:buFont typeface="Arial"/>
              <a:buChar char="●"/>
            </a:pPr>
            <a:r>
              <a:rPr lang="fr-CA" sz="2360">
                <a:latin typeface="Arial"/>
                <a:ea typeface="Arial"/>
                <a:cs typeface="Arial"/>
                <a:sym typeface="Arial"/>
              </a:rPr>
              <a:t>Stéphane Lavigne</a:t>
            </a:r>
            <a:endParaRPr sz="236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g3ec84428558_0_0"/>
          <p:cNvSpPr txBox="1"/>
          <p:nvPr/>
        </p:nvSpPr>
        <p:spPr>
          <a:xfrm>
            <a:off x="6142050" y="615179"/>
            <a:ext cx="5233500" cy="48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2900" b="1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2026 Objectives</a:t>
            </a:r>
            <a:endParaRPr sz="7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-CA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fr-CA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Collaboration with the Ministry of Wildlife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 inventory of the lake is planned for 2031.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-CA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Continue the Angler’s Logbook: 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Continue collecting fishing data at the lake. Results from previous years will be posted on the APLG website.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-CA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Angler Awareness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Raise anglers’ awareness of current regulations and best practices that promote responsible fishing. Three new posters will be installed: at the boat washing station, boat launch and COOP.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-CA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Monitoring new species in the lake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Collect information on catches of walleye, muskellunge, and northern pike.</a:t>
            </a:r>
            <a:endParaRPr sz="3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g3ec84428558_0_0"/>
          <p:cNvSpPr txBox="1"/>
          <p:nvPr/>
        </p:nvSpPr>
        <p:spPr>
          <a:xfrm>
            <a:off x="444625" y="105525"/>
            <a:ext cx="113103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fr-CA" sz="4400" b="0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Comité sur la pêche/Fishing Committee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g3ec84428558_0_8" title="aide mémoire pêche 2026v2 (1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72678" y="67994"/>
            <a:ext cx="4367734" cy="6553201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g3ec84428558_0_8"/>
          <p:cNvSpPr txBox="1"/>
          <p:nvPr/>
        </p:nvSpPr>
        <p:spPr>
          <a:xfrm>
            <a:off x="444625" y="105525"/>
            <a:ext cx="11310300" cy="14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fr-CA" sz="4400" b="0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Comité sur la pêche/</a:t>
            </a:r>
            <a:endParaRPr sz="4400" b="0" i="0" u="none" strike="noStrike" cap="non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fr-CA" sz="4400" b="0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Fishing Committee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f038aefc42_0_82"/>
          <p:cNvSpPr txBox="1"/>
          <p:nvPr/>
        </p:nvSpPr>
        <p:spPr>
          <a:xfrm>
            <a:off x="444625" y="105525"/>
            <a:ext cx="11310300" cy="14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4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Comité sur la pêche/</a:t>
            </a:r>
            <a:endParaRPr sz="44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4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Fishing Committee </a:t>
            </a:r>
            <a:endParaRPr/>
          </a:p>
        </p:txBody>
      </p:sp>
      <p:pic>
        <p:nvPicPr>
          <p:cNvPr id="239" name="Google Shape;239;g3f038aefc42_0_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2381" y="1556117"/>
            <a:ext cx="7003506" cy="5043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f213baba2d_0_0"/>
          <p:cNvSpPr txBox="1">
            <a:spLocks noGrp="1"/>
          </p:cNvSpPr>
          <p:nvPr>
            <p:ph type="title"/>
          </p:nvPr>
        </p:nvSpPr>
        <p:spPr>
          <a:xfrm>
            <a:off x="444625" y="2212250"/>
            <a:ext cx="11310300" cy="42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57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60"/>
              <a:buFont typeface="Arial"/>
              <a:buChar char="●"/>
            </a:pPr>
            <a:r>
              <a:rPr lang="fr-CA" sz="2160" b="1">
                <a:latin typeface="Arial"/>
                <a:ea typeface="Arial"/>
                <a:cs typeface="Arial"/>
                <a:sym typeface="Arial"/>
              </a:rPr>
              <a:t>Mireille Tousigant</a:t>
            </a:r>
            <a:r>
              <a:rPr lang="fr-CA" sz="2160">
                <a:latin typeface="Arial"/>
                <a:ea typeface="Arial"/>
                <a:cs typeface="Arial"/>
                <a:sym typeface="Arial"/>
              </a:rPr>
              <a:t>: Présidente, Plantes envahissantes, Comité protection du lac / President, Invasive plants, Lake Protection Committee</a:t>
            </a:r>
            <a:endParaRPr sz="2160">
              <a:latin typeface="Arial"/>
              <a:ea typeface="Arial"/>
              <a:cs typeface="Arial"/>
              <a:sym typeface="Arial"/>
            </a:endParaRPr>
          </a:p>
          <a:p>
            <a:pPr marL="457200" lvl="0" indent="-3657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60"/>
              <a:buFont typeface="Arial"/>
              <a:buChar char="●"/>
            </a:pPr>
            <a:r>
              <a:rPr lang="fr-CA" sz="2160" b="1">
                <a:latin typeface="Arial"/>
                <a:ea typeface="Arial"/>
                <a:cs typeface="Arial"/>
                <a:sym typeface="Arial"/>
              </a:rPr>
              <a:t>Anne Wells</a:t>
            </a:r>
            <a:r>
              <a:rPr lang="fr-CA" sz="2160">
                <a:latin typeface="Arial"/>
                <a:ea typeface="Arial"/>
                <a:cs typeface="Arial"/>
                <a:sym typeface="Arial"/>
              </a:rPr>
              <a:t>: Vice-présidente, Trésorière et Traductrice / Vice-President, Treasurer and Translator</a:t>
            </a:r>
            <a:endParaRPr sz="2160">
              <a:latin typeface="Arial"/>
              <a:ea typeface="Arial"/>
              <a:cs typeface="Arial"/>
              <a:sym typeface="Arial"/>
            </a:endParaRPr>
          </a:p>
          <a:p>
            <a:pPr marL="457200" lvl="0" indent="-3657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60"/>
              <a:buFont typeface="Arial"/>
              <a:buChar char="●"/>
            </a:pPr>
            <a:r>
              <a:rPr lang="fr-CA" sz="2160" b="1">
                <a:latin typeface="Arial"/>
                <a:ea typeface="Arial"/>
                <a:cs typeface="Arial"/>
                <a:sym typeface="Arial"/>
              </a:rPr>
              <a:t>Pierre-Émile Rocray</a:t>
            </a:r>
            <a:r>
              <a:rPr lang="fr-CA" sz="2160">
                <a:latin typeface="Arial"/>
                <a:ea typeface="Arial"/>
                <a:cs typeface="Arial"/>
                <a:sym typeface="Arial"/>
              </a:rPr>
              <a:t>: Secrétaire, santé du lac / Secretary, Lake health</a:t>
            </a:r>
            <a:endParaRPr sz="2160">
              <a:latin typeface="Arial"/>
              <a:ea typeface="Arial"/>
              <a:cs typeface="Arial"/>
              <a:sym typeface="Arial"/>
            </a:endParaRPr>
          </a:p>
          <a:p>
            <a:pPr marL="457200" lvl="0" indent="-3657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60"/>
              <a:buFont typeface="Arial"/>
              <a:buChar char="●"/>
            </a:pPr>
            <a:r>
              <a:rPr lang="fr-CA" sz="2160" b="1">
                <a:latin typeface="Arial"/>
                <a:ea typeface="Arial"/>
                <a:cs typeface="Arial"/>
                <a:sym typeface="Arial"/>
              </a:rPr>
              <a:t>Sylvain Anderson</a:t>
            </a:r>
            <a:r>
              <a:rPr lang="fr-CA" sz="2160">
                <a:latin typeface="Arial"/>
                <a:ea typeface="Arial"/>
                <a:cs typeface="Arial"/>
                <a:sym typeface="Arial"/>
              </a:rPr>
              <a:t>: Santé du lac / Lake health</a:t>
            </a:r>
            <a:endParaRPr sz="2160">
              <a:latin typeface="Arial"/>
              <a:ea typeface="Arial"/>
              <a:cs typeface="Arial"/>
              <a:sym typeface="Arial"/>
            </a:endParaRPr>
          </a:p>
          <a:p>
            <a:pPr marL="457200" lvl="0" indent="-3657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60"/>
              <a:buFont typeface="Arial"/>
              <a:buChar char="●"/>
            </a:pPr>
            <a:r>
              <a:rPr lang="fr-CA" sz="2160" b="1">
                <a:latin typeface="Arial"/>
                <a:ea typeface="Arial"/>
                <a:cs typeface="Arial"/>
                <a:sym typeface="Arial"/>
              </a:rPr>
              <a:t>Olivier Bodard</a:t>
            </a:r>
            <a:r>
              <a:rPr lang="fr-CA" sz="2160">
                <a:latin typeface="Arial"/>
                <a:ea typeface="Arial"/>
                <a:cs typeface="Arial"/>
                <a:sym typeface="Arial"/>
              </a:rPr>
              <a:t>, Site web, Facebook, Niveau du lac / Website, Facebook, Lake level</a:t>
            </a:r>
            <a:endParaRPr sz="2160">
              <a:latin typeface="Arial"/>
              <a:ea typeface="Arial"/>
              <a:cs typeface="Arial"/>
              <a:sym typeface="Arial"/>
            </a:endParaRPr>
          </a:p>
          <a:p>
            <a:pPr marL="457200" lvl="0" indent="-3657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60"/>
              <a:buFont typeface="Arial"/>
              <a:buChar char="●"/>
            </a:pPr>
            <a:r>
              <a:rPr lang="fr-CA" sz="2160" b="1">
                <a:latin typeface="Arial"/>
                <a:ea typeface="Arial"/>
                <a:cs typeface="Arial"/>
                <a:sym typeface="Arial"/>
              </a:rPr>
              <a:t>Mark Conroy</a:t>
            </a:r>
            <a:r>
              <a:rPr lang="fr-CA" sz="2160">
                <a:latin typeface="Arial"/>
                <a:ea typeface="Arial"/>
                <a:cs typeface="Arial"/>
                <a:sym typeface="Arial"/>
              </a:rPr>
              <a:t>: Navigation</a:t>
            </a:r>
            <a:endParaRPr sz="2160">
              <a:latin typeface="Arial"/>
              <a:ea typeface="Arial"/>
              <a:cs typeface="Arial"/>
              <a:sym typeface="Arial"/>
            </a:endParaRPr>
          </a:p>
          <a:p>
            <a:pPr marL="457200" lvl="0" indent="-3657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60"/>
              <a:buFont typeface="Arial"/>
              <a:buChar char="●"/>
            </a:pPr>
            <a:r>
              <a:rPr lang="fr-CA" sz="2160" b="1">
                <a:latin typeface="Arial"/>
                <a:ea typeface="Arial"/>
                <a:cs typeface="Arial"/>
                <a:sym typeface="Arial"/>
              </a:rPr>
              <a:t>David Gratton</a:t>
            </a:r>
            <a:r>
              <a:rPr lang="fr-CA" sz="2160">
                <a:latin typeface="Arial"/>
                <a:ea typeface="Arial"/>
                <a:cs typeface="Arial"/>
                <a:sym typeface="Arial"/>
              </a:rPr>
              <a:t>: Dossier Pêche / Fishing Committee</a:t>
            </a:r>
            <a:endParaRPr sz="2160">
              <a:latin typeface="Arial"/>
              <a:ea typeface="Arial"/>
              <a:cs typeface="Arial"/>
              <a:sym typeface="Arial"/>
            </a:endParaRPr>
          </a:p>
          <a:p>
            <a:pPr marL="457200" lvl="0" indent="-3657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60"/>
              <a:buFont typeface="Arial"/>
              <a:buChar char="●"/>
            </a:pPr>
            <a:r>
              <a:rPr lang="fr-CA" sz="2160" b="1">
                <a:latin typeface="Arial"/>
                <a:ea typeface="Arial"/>
                <a:cs typeface="Arial"/>
                <a:sym typeface="Arial"/>
              </a:rPr>
              <a:t>Paul-André Laurin</a:t>
            </a:r>
            <a:r>
              <a:rPr lang="fr-CA" sz="2160">
                <a:latin typeface="Arial"/>
                <a:ea typeface="Arial"/>
                <a:cs typeface="Arial"/>
                <a:sym typeface="Arial"/>
              </a:rPr>
              <a:t>: Santé du lac / Lake health</a:t>
            </a:r>
            <a:endParaRPr sz="2160">
              <a:latin typeface="Arial"/>
              <a:ea typeface="Arial"/>
              <a:cs typeface="Arial"/>
              <a:sym typeface="Arial"/>
            </a:endParaRPr>
          </a:p>
          <a:p>
            <a:pPr marL="457200" lvl="0" indent="-3657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60"/>
              <a:buFont typeface="Arial"/>
              <a:buChar char="●"/>
            </a:pPr>
            <a:r>
              <a:rPr lang="fr-CA" sz="2160" b="1">
                <a:latin typeface="Arial"/>
                <a:ea typeface="Arial"/>
                <a:cs typeface="Arial"/>
                <a:sym typeface="Arial"/>
              </a:rPr>
              <a:t>Paul St-Georges</a:t>
            </a:r>
            <a:r>
              <a:rPr lang="fr-CA" sz="2160">
                <a:latin typeface="Arial"/>
                <a:ea typeface="Arial"/>
                <a:cs typeface="Arial"/>
                <a:sym typeface="Arial"/>
              </a:rPr>
              <a:t>: Santé du lac / Lake health</a:t>
            </a:r>
            <a:endParaRPr sz="2160">
              <a:latin typeface="Arial"/>
              <a:ea typeface="Arial"/>
              <a:cs typeface="Arial"/>
              <a:sym typeface="Arial"/>
            </a:endParaRPr>
          </a:p>
          <a:p>
            <a:pPr marL="457200" lvl="0" indent="-3657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60"/>
              <a:buFont typeface="Arial"/>
              <a:buChar char="●"/>
            </a:pPr>
            <a:r>
              <a:rPr lang="fr-CA" sz="2160" b="1">
                <a:latin typeface="Arial"/>
                <a:ea typeface="Arial"/>
                <a:cs typeface="Arial"/>
                <a:sym typeface="Arial"/>
              </a:rPr>
              <a:t>Louis St-Hilaire</a:t>
            </a:r>
            <a:r>
              <a:rPr lang="fr-CA" sz="2160">
                <a:latin typeface="Arial"/>
                <a:ea typeface="Arial"/>
                <a:cs typeface="Arial"/>
                <a:sym typeface="Arial"/>
              </a:rPr>
              <a:t>: Aire protégée, dossier minier / Protected area, mines</a:t>
            </a:r>
            <a:endParaRPr sz="216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g3f213baba2d_0_0"/>
          <p:cNvSpPr txBox="1"/>
          <p:nvPr/>
        </p:nvSpPr>
        <p:spPr>
          <a:xfrm>
            <a:off x="444625" y="105525"/>
            <a:ext cx="11310300" cy="20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4400" b="0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Élection des membres du Conseil d’administration/</a:t>
            </a:r>
            <a:endParaRPr sz="4400" b="0" i="0" u="none" strike="noStrike" cap="non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fr-CA" sz="4400" b="0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Election of Board of Directors</a:t>
            </a:r>
            <a:endParaRPr sz="4400" b="0" i="0" u="none" strike="noStrike" cap="non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1"/>
          <p:cNvSpPr txBox="1">
            <a:spLocks noGrp="1"/>
          </p:cNvSpPr>
          <p:nvPr>
            <p:ph type="ctrTitle"/>
          </p:nvPr>
        </p:nvSpPr>
        <p:spPr>
          <a:xfrm>
            <a:off x="1204111" y="577093"/>
            <a:ext cx="9343176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Calibri"/>
              <a:buNone/>
            </a:pPr>
            <a:r>
              <a:rPr lang="fr-CA" sz="5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Protégeons notre lac en nous impliquant/Getting involved to protect our lake</a:t>
            </a:r>
            <a:endParaRPr sz="54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Google Shape;25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3512" y="2377292"/>
            <a:ext cx="8640960" cy="3937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Ordre du jour/Agenda </a:t>
            </a:r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body" idx="1"/>
          </p:nvPr>
        </p:nvSpPr>
        <p:spPr>
          <a:xfrm>
            <a:off x="838200" y="1420895"/>
            <a:ext cx="10515600" cy="4742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407988" marR="0" lvl="0" indent="-407988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fr-CA" sz="11200">
                <a:latin typeface="Calibri"/>
                <a:ea typeface="Calibri"/>
                <a:cs typeface="Calibri"/>
                <a:sym typeface="Calibri"/>
              </a:rPr>
              <a:t>Ouverture et mot de la présidente/Opening remarks</a:t>
            </a:r>
            <a:endParaRPr sz="11200">
              <a:latin typeface="Calibri"/>
              <a:ea typeface="Calibri"/>
              <a:cs typeface="Calibri"/>
              <a:sym typeface="Calibri"/>
            </a:endParaRPr>
          </a:p>
          <a:p>
            <a:pPr marL="407988" marR="0" lvl="0" indent="-407988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fr-CA" sz="11200">
                <a:latin typeface="Calibri"/>
                <a:ea typeface="Calibri"/>
                <a:cs typeface="Calibri"/>
                <a:sym typeface="Calibri"/>
              </a:rPr>
              <a:t>Adoption de l’</a:t>
            </a:r>
            <a:r>
              <a:rPr lang="fr-CA" sz="11200"/>
              <a:t>o</a:t>
            </a:r>
            <a:r>
              <a:rPr lang="fr-CA" sz="11200">
                <a:latin typeface="Calibri"/>
                <a:ea typeface="Calibri"/>
                <a:cs typeface="Calibri"/>
                <a:sym typeface="Calibri"/>
              </a:rPr>
              <a:t>rdre du jour/Adoption of agenda</a:t>
            </a:r>
            <a:endParaRPr/>
          </a:p>
          <a:p>
            <a:pPr marL="407988" marR="0" lvl="0" indent="-407988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fr-CA" sz="11200">
                <a:latin typeface="Calibri"/>
                <a:ea typeface="Calibri"/>
                <a:cs typeface="Calibri"/>
                <a:sym typeface="Calibri"/>
              </a:rPr>
              <a:t>Acceptation du procès-verbal de l’assemblée du 29 juin 2025/</a:t>
            </a:r>
            <a:br>
              <a:rPr lang="fr-CA" sz="11200">
                <a:latin typeface="Calibri"/>
                <a:ea typeface="Calibri"/>
                <a:cs typeface="Calibri"/>
                <a:sym typeface="Calibri"/>
              </a:rPr>
            </a:br>
            <a:r>
              <a:rPr lang="fr-CA" sz="11200">
                <a:latin typeface="Calibri"/>
                <a:ea typeface="Calibri"/>
                <a:cs typeface="Calibri"/>
                <a:sym typeface="Calibri"/>
              </a:rPr>
              <a:t>Acceptance of June 29, 2025 meeting minutes</a:t>
            </a:r>
            <a:endParaRPr/>
          </a:p>
          <a:p>
            <a:pPr marL="407988" marR="0" lvl="0" indent="-407988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fr-CA" sz="11200">
                <a:latin typeface="Calibri"/>
                <a:ea typeface="Calibri"/>
                <a:cs typeface="Calibri"/>
                <a:sym typeface="Calibri"/>
              </a:rPr>
              <a:t>Présentation et acceptation des états financiers et du budget/</a:t>
            </a:r>
            <a:br>
              <a:rPr lang="fr-CA" sz="11200">
                <a:latin typeface="Calibri"/>
                <a:ea typeface="Calibri"/>
                <a:cs typeface="Calibri"/>
                <a:sym typeface="Calibri"/>
              </a:rPr>
            </a:br>
            <a:r>
              <a:rPr lang="fr-CA" sz="11200">
                <a:latin typeface="Calibri"/>
                <a:ea typeface="Calibri"/>
                <a:cs typeface="Calibri"/>
                <a:sym typeface="Calibri"/>
              </a:rPr>
              <a:t>Presentation and acceptance of financial statements and budget </a:t>
            </a:r>
            <a:endParaRPr/>
          </a:p>
          <a:p>
            <a:pPr marL="407988" marR="0" lvl="0" indent="-407988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fr-CA" sz="11200">
                <a:latin typeface="Calibri"/>
                <a:ea typeface="Calibri"/>
                <a:cs typeface="Calibri"/>
                <a:sym typeface="Calibri"/>
              </a:rPr>
              <a:t>Mot du maire David Pharand/A word from Mayor David Pharand</a:t>
            </a:r>
            <a:endParaRPr sz="11200">
              <a:latin typeface="Calibri"/>
              <a:ea typeface="Calibri"/>
              <a:cs typeface="Calibri"/>
              <a:sym typeface="Calibri"/>
            </a:endParaRPr>
          </a:p>
          <a:p>
            <a:pPr marL="407988" marR="0" lvl="0" indent="-407988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fr-CA" sz="11200">
                <a:latin typeface="Calibri"/>
                <a:ea typeface="Calibri"/>
                <a:cs typeface="Calibri"/>
                <a:sym typeface="Calibri"/>
              </a:rPr>
              <a:t>Période de questions adressées au maire/Question period</a:t>
            </a:r>
            <a:endParaRPr/>
          </a:p>
          <a:p>
            <a:pPr marL="407988" marR="0" lvl="0" indent="-407988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fr-CA" sz="11200"/>
              <a:t>Dossiers du Regroupement de protection des lacs de la Petite-Nation</a:t>
            </a:r>
            <a:endParaRPr sz="11200"/>
          </a:p>
          <a:p>
            <a:pPr marL="685800" marR="0" lvl="1" indent="-2921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fr-CA" sz="11200"/>
              <a:t>Mines</a:t>
            </a:r>
            <a:endParaRPr sz="11200"/>
          </a:p>
          <a:p>
            <a:pPr marL="685800" marR="0" lvl="1" indent="-2921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fr-CA" sz="11200"/>
              <a:t>Aire protégée Marie Lefranc Petite Nation Protected Area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636075" y="217414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Ordre du jour - suite/Agenda - continued</a:t>
            </a:r>
            <a:endParaRPr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838350" y="1242992"/>
            <a:ext cx="10515600" cy="43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CA" sz="3100"/>
              <a:t> </a:t>
            </a:r>
            <a:endParaRPr sz="3100"/>
          </a:p>
          <a:p>
            <a:pPr marL="539750" marR="0" lvl="0" indent="-539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 startAt="8"/>
            </a:pPr>
            <a:r>
              <a:rPr lang="fr-CA" sz="11200">
                <a:latin typeface="Calibri"/>
                <a:ea typeface="Calibri"/>
                <a:cs typeface="Calibri"/>
                <a:sym typeface="Calibri"/>
              </a:rPr>
              <a:t>Pacte Duhamel-APLG/Duhamel-APLG  Pact</a:t>
            </a:r>
            <a:endParaRPr sz="11200"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4000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fr-CA" sz="10800">
                <a:latin typeface="Calibri"/>
                <a:ea typeface="Calibri"/>
                <a:cs typeface="Calibri"/>
                <a:sym typeface="Calibri"/>
              </a:rPr>
              <a:t>Lavage et mise à l’eau des embarcations/</a:t>
            </a:r>
            <a:r>
              <a:rPr lang="fr-CA" sz="10800"/>
              <a:t>Boat l</a:t>
            </a:r>
            <a:r>
              <a:rPr lang="fr-CA" sz="10800">
                <a:latin typeface="Calibri"/>
                <a:ea typeface="Calibri"/>
                <a:cs typeface="Calibri"/>
                <a:sym typeface="Calibri"/>
              </a:rPr>
              <a:t>aunching and </a:t>
            </a:r>
            <a:r>
              <a:rPr lang="fr-CA" sz="10800"/>
              <a:t>washing</a:t>
            </a:r>
            <a:endParaRPr sz="10800"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-4000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fr-CA" sz="10800"/>
              <a:t>Bandes</a:t>
            </a:r>
            <a:r>
              <a:rPr lang="fr-CA" sz="10800">
                <a:latin typeface="Calibri"/>
                <a:ea typeface="Calibri"/>
                <a:cs typeface="Calibri"/>
                <a:sym typeface="Calibri"/>
              </a:rPr>
              <a:t> riveraines/Shor</a:t>
            </a:r>
            <a:r>
              <a:rPr lang="fr-CA" sz="10800"/>
              <a:t>eline</a:t>
            </a:r>
            <a:endParaRPr/>
          </a:p>
          <a:p>
            <a:pPr marL="914400" marR="0" lvl="0" indent="-4000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fr-CA" sz="10800"/>
              <a:t>Navigation</a:t>
            </a:r>
            <a:endParaRPr sz="10800"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-4000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fr-CA" sz="10800"/>
              <a:t>Aire de pique-nique/Picnic area </a:t>
            </a:r>
            <a:endParaRPr sz="10800"/>
          </a:p>
          <a:p>
            <a:pPr marL="539750" lvl="0" indent="-539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 startAt="8"/>
            </a:pPr>
            <a:r>
              <a:rPr lang="fr-CA" sz="11200">
                <a:latin typeface="Calibri"/>
                <a:ea typeface="Calibri"/>
                <a:cs typeface="Calibri"/>
                <a:sym typeface="Calibri"/>
              </a:rPr>
              <a:t>Plantes envahissantes/Invasive plants</a:t>
            </a:r>
            <a:endParaRPr/>
          </a:p>
          <a:p>
            <a:pPr marL="539750" marR="0" lvl="0" indent="-539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 startAt="8"/>
            </a:pPr>
            <a:r>
              <a:rPr lang="fr-CA" sz="11200">
                <a:latin typeface="Calibri"/>
                <a:ea typeface="Calibri"/>
                <a:cs typeface="Calibri"/>
                <a:sym typeface="Calibri"/>
              </a:rPr>
              <a:t>Résultats des tests d’eau/Water test results</a:t>
            </a:r>
            <a:endParaRPr sz="11200">
              <a:latin typeface="Calibri"/>
              <a:ea typeface="Calibri"/>
              <a:cs typeface="Calibri"/>
              <a:sym typeface="Calibri"/>
            </a:endParaRPr>
          </a:p>
          <a:p>
            <a:pPr marL="539750" marR="0" lvl="0" indent="-539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 startAt="8"/>
            </a:pPr>
            <a:r>
              <a:rPr lang="fr-CA" sz="11200">
                <a:latin typeface="Calibri"/>
                <a:ea typeface="Calibri"/>
                <a:cs typeface="Calibri"/>
                <a:sym typeface="Calibri"/>
              </a:rPr>
              <a:t>Navigation</a:t>
            </a:r>
            <a:endParaRPr/>
          </a:p>
          <a:p>
            <a:pPr marL="539750" marR="0" lvl="0" indent="-539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 startAt="8"/>
            </a:pPr>
            <a:r>
              <a:rPr lang="fr-CA" sz="11200">
                <a:latin typeface="Calibri"/>
                <a:ea typeface="Calibri"/>
                <a:cs typeface="Calibri"/>
                <a:sym typeface="Calibri"/>
              </a:rPr>
              <a:t>Comité de pêche/Fishing committee</a:t>
            </a:r>
            <a:endParaRPr sz="11200">
              <a:latin typeface="Calibri"/>
              <a:ea typeface="Calibri"/>
              <a:cs typeface="Calibri"/>
              <a:sym typeface="Calibri"/>
            </a:endParaRPr>
          </a:p>
          <a:p>
            <a:pPr marL="539750" marR="0" lvl="0" indent="-539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 startAt="8"/>
            </a:pPr>
            <a:r>
              <a:rPr lang="fr-CA" sz="11200">
                <a:latin typeface="Calibri"/>
                <a:ea typeface="Calibri"/>
                <a:cs typeface="Calibri"/>
                <a:sym typeface="Calibri"/>
              </a:rPr>
              <a:t>Varia</a:t>
            </a:r>
            <a:endParaRPr/>
          </a:p>
          <a:p>
            <a:pPr marL="539750" lvl="0" indent="-539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 startAt="8"/>
            </a:pPr>
            <a:r>
              <a:rPr lang="fr-CA" sz="11200">
                <a:latin typeface="Calibri"/>
                <a:ea typeface="Calibri"/>
                <a:cs typeface="Calibri"/>
                <a:sym typeface="Calibri"/>
              </a:rPr>
              <a:t>Élection des membres du Conseil d’administration/</a:t>
            </a:r>
            <a:br>
              <a:rPr lang="fr-CA" sz="11200">
                <a:latin typeface="Calibri"/>
                <a:ea typeface="Calibri"/>
                <a:cs typeface="Calibri"/>
                <a:sym typeface="Calibri"/>
              </a:rPr>
            </a:br>
            <a:r>
              <a:rPr lang="fr-CA" sz="11200">
                <a:latin typeface="Calibri"/>
                <a:ea typeface="Calibri"/>
                <a:cs typeface="Calibri"/>
                <a:sym typeface="Calibri"/>
              </a:rPr>
              <a:t>Election of Board of Directors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078660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49382"/>
              <a:buFont typeface="Calibri"/>
              <a:buNone/>
            </a:pPr>
            <a: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États financiers/Financial Statements – 2025-12-31</a:t>
            </a:r>
            <a:b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CA" sz="3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Bilan/Balance Sheet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5" descr="The image displays a financial statement for Caisse Desjardins, detailing assets, liabilities, and capital for the year 2025, with figures for various accounts such as prepaid dues, savings with operations, and term deposits.&#10;&#10;AI-generated content may be incorrect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93261" y="1848628"/>
            <a:ext cx="7172377" cy="4305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f038aefc42_0_0"/>
          <p:cNvSpPr txBox="1">
            <a:spLocks noGrp="1"/>
          </p:cNvSpPr>
          <p:nvPr>
            <p:ph type="title"/>
          </p:nvPr>
        </p:nvSpPr>
        <p:spPr>
          <a:xfrm>
            <a:off x="838200" y="349222"/>
            <a:ext cx="10687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Calibri"/>
              <a:buNone/>
            </a:pPr>
            <a: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États financiers/Financial Statements – 2025-12-31</a:t>
            </a:r>
            <a:b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CA" sz="3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Revenus et dépenses/Income and Expenses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g3f038aefc4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1950" y="1459250"/>
            <a:ext cx="5865150" cy="524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Budget 2026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0608" y="1505476"/>
            <a:ext cx="6622676" cy="512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g3f22250f587_1_0" descr="A lake surrounded by tree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333" y="165099"/>
            <a:ext cx="10109200" cy="6089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ee086d5f7b_0_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Mines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g3ee086d5f7b_0_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9421" y="1526702"/>
            <a:ext cx="8720626" cy="486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774</Words>
  <Application>Microsoft Office PowerPoint</Application>
  <PresentationFormat>Widescreen</PresentationFormat>
  <Paragraphs>122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Comic Sans MS</vt:lpstr>
      <vt:lpstr>Office Theme</vt:lpstr>
      <vt:lpstr>PowerPoint Presentation</vt:lpstr>
      <vt:lpstr>Assemblée générale annuelle Le 28 juin 2026  Annual General Meeting June 28, 2026</vt:lpstr>
      <vt:lpstr>Ordre du jour/Agenda </vt:lpstr>
      <vt:lpstr>Ordre du jour - suite/Agenda - continued</vt:lpstr>
      <vt:lpstr>États financiers/Financial Statements – 2025-12-31 Bilan/Balance Sheet</vt:lpstr>
      <vt:lpstr>États financiers/Financial Statements – 2025-12-31 Revenus et dépenses/Income and Expenses</vt:lpstr>
      <vt:lpstr>Budget 2026</vt:lpstr>
      <vt:lpstr>PowerPoint Presentation</vt:lpstr>
      <vt:lpstr>Mines</vt:lpstr>
      <vt:lpstr>Mines</vt:lpstr>
      <vt:lpstr>PowerPoint Presentation</vt:lpstr>
      <vt:lpstr>Pacte Duhamel-APLG/APLG-Duhamel Pact</vt:lpstr>
      <vt:lpstr>Pacte Duhamel-APLG/APLG-Duhamel Pact</vt:lpstr>
      <vt:lpstr>PowerPoint Presentation</vt:lpstr>
      <vt:lpstr>Les berges/The Shoreline </vt:lpstr>
      <vt:lpstr>Navigation  Notre code d’éthique/ Our code of ethics </vt:lpstr>
      <vt:lpstr>La navigation, une question de respect/It’s All About Respect</vt:lpstr>
      <vt:lpstr>Plantes envahissantes/ Invasive Plants</vt:lpstr>
      <vt:lpstr>Aire de pique-nique/Picnic area</vt:lpstr>
      <vt:lpstr>Résultats des tests d’eau  de baignade Swimming Water Test Results</vt:lpstr>
      <vt:lpstr>Comité sur la qualité de la pêche  Fishing at Lac Gagnon  Committee</vt:lpstr>
      <vt:lpstr>          Members  David Gratton Luc Robillard Yves Bourdages Yves Major Stéphane Lavigne</vt:lpstr>
      <vt:lpstr>PowerPoint Presentation</vt:lpstr>
      <vt:lpstr>PowerPoint Presentation</vt:lpstr>
      <vt:lpstr>Mireille Tousigant: Présidente, Plantes envahissantes, Comité protection du lac / President, Invasive plants, Lake Protection Committee Anne Wells: Vice-présidente, Trésorière et Traductrice / Vice-President, Treasurer and Translator Pierre-Émile Rocray: Secrétaire, santé du lac / Secretary, Lake health Sylvain Anderson: Santé du lac / Lake health Olivier Bodard, Site web, Facebook, Niveau du lac / Website, Facebook, Lake level Mark Conroy: Navigation David Gratton: Dossier Pêche / Fishing Committee Paul-André Laurin: Santé du lac / Lake health Paul St-Georges: Santé du lac / Lake health Louis St-Hilaire: Aire protégée, dossier minier / Protected area, mines</vt:lpstr>
      <vt:lpstr>Protégeons notre lac en nous impliquant/Getting involved to protect our lake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Anne Wells</dc:creator>
  <cp:lastModifiedBy>Anne Wells</cp:lastModifiedBy>
  <cp:revision>1</cp:revision>
  <dcterms:created xsi:type="dcterms:W3CDTF">2022-06-20T12:06:43Z</dcterms:created>
  <dcterms:modified xsi:type="dcterms:W3CDTF">2026-07-01T12:48:47Z</dcterms:modified>
</cp:coreProperties>
</file>