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gtZd6EO6QxzLbqgW1xWGbfUTdq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f2382963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f2382963a2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f2382963a2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e086d5f7b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3ee086d5f7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f20699b5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f20699b5e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3f20699b5e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c844285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ec8442855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3ec8442855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c8442855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ec84428558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3ec84428558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f281d853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f281d853c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3f281d853c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f213baba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f213baba2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3f213baba2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CA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f22250f58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f22250f5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ee086d5f7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ee086d5f7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31" name="Google Shape;31;p25" descr="A blue and green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48251" y="6132377"/>
            <a:ext cx="938945" cy="569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15" name="Google Shape;15;p22" descr="A blue and green 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48251" y="6132377"/>
            <a:ext cx="938945" cy="56962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 descr="A lake surrounded by tre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3" y="320739"/>
            <a:ext cx="10109200" cy="6089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Mine</a:t>
            </a:r>
            <a:r>
              <a:rPr lang="fr-CA">
                <a:solidFill>
                  <a:srgbClr val="00B050"/>
                </a:solidFill>
              </a:rPr>
              <a:t>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5176" y="365125"/>
            <a:ext cx="5157649" cy="61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f2382963a2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3f2382963a2_0_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g3f2382963a2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Pacte Duhamel-APLG/APLG-Duhamel Pact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0" descr="A lake surrounded by tree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70434" y="1395817"/>
            <a:ext cx="7937571" cy="4781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Pacte Duhamel-APLG/APLG-Duhamel Pact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1"/>
          <p:cNvSpPr txBox="1">
            <a:spLocks noGrp="1"/>
          </p:cNvSpPr>
          <p:nvPr>
            <p:ph type="body" idx="1"/>
          </p:nvPr>
        </p:nvSpPr>
        <p:spPr>
          <a:xfrm>
            <a:off x="838200" y="1750561"/>
            <a:ext cx="10515600" cy="28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fr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Lavage et mise à l’eau des embarcations/Boat launch and washing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fr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Bandes riveraines/Shoreline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fr-CA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Navigation 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fr-CA">
                <a:solidFill>
                  <a:srgbClr val="000000"/>
                </a:solidFill>
              </a:rPr>
              <a:t>Aire de pique-nique/Picnic area</a:t>
            </a:r>
            <a:endParaRPr>
              <a:solidFill>
                <a:srgbClr val="000000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/>
          <p:nvPr/>
        </p:nvSpPr>
        <p:spPr>
          <a:xfrm>
            <a:off x="835686" y="194459"/>
            <a:ext cx="990365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400" b="0" i="0" u="none" strike="noStrike" cap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Lavage et mise à l’eau des embarcations/Boat launch and washing</a:t>
            </a:r>
            <a:endParaRPr sz="44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2"/>
          <p:cNvSpPr txBox="1"/>
          <p:nvPr/>
        </p:nvSpPr>
        <p:spPr>
          <a:xfrm>
            <a:off x="854725" y="2113700"/>
            <a:ext cx="831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2"/>
          <p:cNvSpPr txBox="1"/>
          <p:nvPr/>
        </p:nvSpPr>
        <p:spPr>
          <a:xfrm>
            <a:off x="388680" y="1712350"/>
            <a:ext cx="101157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nouveau règlement municipal sur les accès aux lacs stipulent que toute </a:t>
            </a:r>
            <a:r>
              <a:rPr lang="fr-CA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embarcation et matériel</a:t>
            </a:r>
            <a:r>
              <a:rPr lang="fr-C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doivent être lavés dès qu’un autre plan d’eau est visité.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L’offre d’emploi d’agent de sensibilisation aux plans d’eau n’est malheureusement pas comblé.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bénévoles font de la sensibilisation au débarcadère.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demande d’interdiction de stationnement de nuit a été faite.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travaux du futur poste de lavage doivent débuter cet été.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>
            <a:spLocks noGrp="1"/>
          </p:cNvSpPr>
          <p:nvPr>
            <p:ph type="title"/>
          </p:nvPr>
        </p:nvSpPr>
        <p:spPr>
          <a:xfrm>
            <a:off x="779835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 sz="49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Les berges/The Shoreline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3"/>
          <p:cNvSpPr txBox="1">
            <a:spLocks noGrp="1"/>
          </p:cNvSpPr>
          <p:nvPr>
            <p:ph type="body" idx="1"/>
          </p:nvPr>
        </p:nvSpPr>
        <p:spPr>
          <a:xfrm>
            <a:off x="838200" y="157271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565"/>
              <a:t>Sensibiliser tous les riverains aux rôles</a:t>
            </a: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r>
              <a:rPr lang="fr-CA" sz="3565"/>
              <a:t>joués par la bande riveraine.</a:t>
            </a: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r>
              <a:rPr lang="fr-CA" sz="3565"/>
              <a:t>Encourager les bonnes pratiques.</a:t>
            </a: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r>
              <a:rPr lang="fr-CA" sz="3565"/>
              <a:t>Offrir des conseils de renaturalisation.</a:t>
            </a: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r>
              <a:rPr lang="fr-CA" sz="3565"/>
              <a:t>Travailler en partenariat avec la municipalité.</a:t>
            </a:r>
            <a:endParaRPr sz="3565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36"/>
              <a:buNone/>
            </a:pPr>
            <a:endParaRPr sz="3565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176" name="Google Shape;17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1563" y="365125"/>
            <a:ext cx="4581525" cy="561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3"/>
          <p:cNvSpPr txBox="1"/>
          <p:nvPr/>
        </p:nvSpPr>
        <p:spPr>
          <a:xfrm>
            <a:off x="898025" y="669925"/>
            <a:ext cx="831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"/>
          <p:cNvSpPr txBox="1">
            <a:spLocks noGrp="1"/>
          </p:cNvSpPr>
          <p:nvPr>
            <p:ph type="title"/>
          </p:nvPr>
        </p:nvSpPr>
        <p:spPr>
          <a:xfrm>
            <a:off x="233900" y="287300"/>
            <a:ext cx="11788800" cy="29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Navigation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endParaRPr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 sz="3000">
                <a:solidFill>
                  <a:srgbClr val="00B050"/>
                </a:solidFill>
              </a:rPr>
              <a:t>Notre code d’éthique/</a:t>
            </a:r>
            <a:endParaRPr sz="3000"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 sz="3000">
                <a:solidFill>
                  <a:srgbClr val="00B050"/>
                </a:solidFill>
              </a:rPr>
              <a:t>Our code of ethics</a:t>
            </a:r>
            <a:endParaRPr sz="3000"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endParaRPr>
              <a:solidFill>
                <a:srgbClr val="00B050"/>
              </a:solidFill>
            </a:endParaRPr>
          </a:p>
        </p:txBody>
      </p:sp>
      <p:pic>
        <p:nvPicPr>
          <p:cNvPr id="183" name="Google Shape;18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916" y="595864"/>
            <a:ext cx="4453525" cy="59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ee086d5f7b_0_22"/>
          <p:cNvSpPr txBox="1">
            <a:spLocks noGrp="1"/>
          </p:cNvSpPr>
          <p:nvPr>
            <p:ph type="title"/>
          </p:nvPr>
        </p:nvSpPr>
        <p:spPr>
          <a:xfrm>
            <a:off x="838200" y="287306"/>
            <a:ext cx="111846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</a:rPr>
              <a:t>La n</a:t>
            </a: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avigation, une question de respect/It</a:t>
            </a:r>
            <a:r>
              <a:rPr lang="fr-CA">
                <a:solidFill>
                  <a:srgbClr val="00B050"/>
                </a:solidFill>
              </a:rPr>
              <a:t>’s All About Respect</a:t>
            </a:r>
            <a:endParaRPr/>
          </a:p>
        </p:txBody>
      </p:sp>
      <p:pic>
        <p:nvPicPr>
          <p:cNvPr id="189" name="Google Shape;189;g3ee086d5f7b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874" y="1616190"/>
            <a:ext cx="7349242" cy="4899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>
            <a:spLocks noGrp="1"/>
          </p:cNvSpPr>
          <p:nvPr>
            <p:ph type="title"/>
          </p:nvPr>
        </p:nvSpPr>
        <p:spPr>
          <a:xfrm>
            <a:off x="838199" y="228940"/>
            <a:ext cx="106209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Plantes envahissantes/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Invasive Plants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211" y="569742"/>
            <a:ext cx="3640725" cy="567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5"/>
          <p:cNvSpPr txBox="1"/>
          <p:nvPr/>
        </p:nvSpPr>
        <p:spPr>
          <a:xfrm>
            <a:off x="407150" y="2041525"/>
            <a:ext cx="8937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Merci à toute l’équipe des sentinelles!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Vous désirez vous joindre à nous?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Rencontre d’information le 12 juillet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f20699b5e9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00B050"/>
                </a:solidFill>
              </a:rPr>
              <a:t>Aire de pique-nique/Picnic area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203" name="Google Shape;203;g3f20699b5e9_0_0"/>
          <p:cNvSpPr txBox="1">
            <a:spLocks noGrp="1"/>
          </p:cNvSpPr>
          <p:nvPr>
            <p:ph type="body" idx="1"/>
          </p:nvPr>
        </p:nvSpPr>
        <p:spPr>
          <a:xfrm>
            <a:off x="58575" y="184007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CA"/>
              <a:t>Un comité a été formé.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fr-CA"/>
              <a:t>APLG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/>
              <a:t>Sépaq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/>
              <a:t>Municipalité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fr-CA"/>
              <a:t>Sûreté du Québec                                            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CA"/>
              <a:t>Projet d'interdiction de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CA"/>
              <a:t>stationnement de nuit</a:t>
            </a:r>
            <a:endParaRPr/>
          </a:p>
        </p:txBody>
      </p:sp>
      <p:pic>
        <p:nvPicPr>
          <p:cNvPr id="204" name="Google Shape;204;g3f20699b5e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9825" y="1362925"/>
            <a:ext cx="7735464" cy="435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211015" y="520505"/>
            <a:ext cx="11591779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6000"/>
              <a:buFont typeface="Comic Sans MS"/>
              <a:buNone/>
            </a:pPr>
            <a: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Assemblée générale annuelle</a:t>
            </a:r>
            <a:b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28 juin 2026</a:t>
            </a:r>
            <a:b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Annual General Meeting</a:t>
            </a:r>
            <a:b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fr-CA" sz="6000" b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June 28, 2026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"/>
          <p:cNvSpPr txBox="1">
            <a:spLocks noGrp="1"/>
          </p:cNvSpPr>
          <p:nvPr>
            <p:ph type="title"/>
          </p:nvPr>
        </p:nvSpPr>
        <p:spPr>
          <a:xfrm>
            <a:off x="838200" y="228952"/>
            <a:ext cx="10620900" cy="15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Résultats des tests d’eau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</a:rPr>
              <a:t> de baignade</a:t>
            </a:r>
            <a:endParaRPr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</a:rPr>
              <a:t>Swimming W</a:t>
            </a: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ater Test Results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Les résultats sont excellents!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Des tests de transparence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sont pris régulièrement au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/>
              <a:t>cours de l’été.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CA">
                <a:highlight>
                  <a:srgbClr val="FFFFFF"/>
                </a:highlight>
              </a:rPr>
              <a:t> Visitez le site pour tout visualiser.  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211" name="Google Shape;2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7950" y="400661"/>
            <a:ext cx="2519000" cy="59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484314" y="2462365"/>
            <a:ext cx="11184600" cy="1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Comité sur la qualité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de la pêche</a:t>
            </a:r>
            <a:endParaRPr>
              <a:solidFill>
                <a:srgbClr val="00B05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Fishing at Lac Gagnon 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Committee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9" descr="A person holding a fis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369"/>
          <a:stretch/>
        </p:blipFill>
        <p:spPr>
          <a:xfrm>
            <a:off x="4916194" y="526652"/>
            <a:ext cx="5841936" cy="5863590"/>
          </a:xfrm>
          <a:custGeom>
            <a:avLst/>
            <a:gdLst/>
            <a:ahLst/>
            <a:cxnLst/>
            <a:rect l="l" t="t" r="r" b="b"/>
            <a:pathLst>
              <a:path w="6832674" h="6858000" extrusionOk="0">
                <a:moveTo>
                  <a:pt x="0" y="0"/>
                </a:moveTo>
                <a:lnTo>
                  <a:pt x="6832674" y="0"/>
                </a:lnTo>
                <a:lnTo>
                  <a:pt x="6832674" y="6858000"/>
                </a:lnTo>
                <a:lnTo>
                  <a:pt x="0" y="6858000"/>
                </a:lnTo>
                <a:lnTo>
                  <a:pt x="82968" y="6674481"/>
                </a:lnTo>
                <a:cubicBezTo>
                  <a:pt x="504887" y="5676950"/>
                  <a:pt x="738199" y="4580222"/>
                  <a:pt x="738199" y="3429000"/>
                </a:cubicBezTo>
                <a:cubicBezTo>
                  <a:pt x="738199" y="2277779"/>
                  <a:pt x="504887" y="1181050"/>
                  <a:pt x="82968" y="18352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c84428558_0_0"/>
          <p:cNvSpPr txBox="1">
            <a:spLocks noGrp="1"/>
          </p:cNvSpPr>
          <p:nvPr>
            <p:ph type="title"/>
          </p:nvPr>
        </p:nvSpPr>
        <p:spPr>
          <a:xfrm>
            <a:off x="1731825" y="1998782"/>
            <a:ext cx="35451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fr-CA" sz="2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CA" sz="3800" b="1">
                <a:solidFill>
                  <a:srgbClr val="00B050"/>
                </a:solidFill>
              </a:rPr>
              <a:t>Membres</a:t>
            </a:r>
            <a:endParaRPr sz="3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David Gratton</a:t>
            </a: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Luc Robillard</a:t>
            </a: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Yves Bourdages</a:t>
            </a: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Yves Major</a:t>
            </a:r>
            <a:endParaRPr sz="2360">
              <a:latin typeface="Arial"/>
              <a:ea typeface="Arial"/>
              <a:cs typeface="Arial"/>
              <a:sym typeface="Arial"/>
            </a:endParaRPr>
          </a:p>
          <a:p>
            <a:pPr marL="457200" lvl="0" indent="-234950" algn="ctr" rtl="0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fr-CA" sz="2360">
                <a:latin typeface="Arial"/>
                <a:ea typeface="Arial"/>
                <a:cs typeface="Arial"/>
                <a:sym typeface="Arial"/>
              </a:rPr>
              <a:t>Stéphane Lavigne</a:t>
            </a:r>
            <a:endParaRPr sz="236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ec84428558_0_0"/>
          <p:cNvSpPr txBox="1"/>
          <p:nvPr/>
        </p:nvSpPr>
        <p:spPr>
          <a:xfrm>
            <a:off x="6142050" y="615179"/>
            <a:ext cx="52335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9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Objectifs pour 2026</a:t>
            </a:r>
            <a:endParaRPr sz="7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>
                <a:solidFill>
                  <a:schemeClr val="dk1"/>
                </a:solidFill>
              </a:rPr>
              <a:t>• </a:t>
            </a:r>
            <a:r>
              <a:rPr lang="fr-CA" sz="1600" b="1">
                <a:solidFill>
                  <a:schemeClr val="dk1"/>
                </a:solidFill>
              </a:rPr>
              <a:t>Collaboration avec le ministère de la Faune</a:t>
            </a:r>
            <a:br>
              <a:rPr lang="fr-CA" sz="1600" b="1">
                <a:solidFill>
                  <a:schemeClr val="dk1"/>
                </a:solidFill>
              </a:rPr>
            </a:br>
            <a:r>
              <a:rPr lang="fr-CA" sz="1600">
                <a:solidFill>
                  <a:schemeClr val="dk1"/>
                </a:solidFill>
              </a:rPr>
              <a:t>Un inventaire du lac est prévu en 2031.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>
                <a:solidFill>
                  <a:schemeClr val="dk1"/>
                </a:solidFill>
              </a:rPr>
              <a:t>• </a:t>
            </a:r>
            <a:r>
              <a:rPr lang="fr-CA" sz="1600" b="1">
                <a:solidFill>
                  <a:schemeClr val="dk1"/>
                </a:solidFill>
              </a:rPr>
              <a:t>Poursuivre le Carnet du pêcheur</a:t>
            </a:r>
            <a:br>
              <a:rPr lang="fr-CA" sz="1600" b="1">
                <a:solidFill>
                  <a:schemeClr val="dk1"/>
                </a:solidFill>
              </a:rPr>
            </a:br>
            <a:r>
              <a:rPr lang="fr-CA" sz="1600">
                <a:solidFill>
                  <a:schemeClr val="dk1"/>
                </a:solidFill>
              </a:rPr>
              <a:t>Continuer à recueillir des données de pêche au lac Gagnon. Les résultats des années antérieures seront affichés sur le site de l’APLG.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>
                <a:solidFill>
                  <a:schemeClr val="dk1"/>
                </a:solidFill>
              </a:rPr>
              <a:t>• </a:t>
            </a:r>
            <a:r>
              <a:rPr lang="fr-CA" sz="1600" b="1">
                <a:solidFill>
                  <a:schemeClr val="dk1"/>
                </a:solidFill>
              </a:rPr>
              <a:t>Sensibilisation des pêcheurs</a:t>
            </a:r>
            <a:br>
              <a:rPr lang="fr-CA" sz="1600" b="1">
                <a:solidFill>
                  <a:schemeClr val="dk1"/>
                </a:solidFill>
              </a:rPr>
            </a:br>
            <a:r>
              <a:rPr lang="fr-CA" sz="1600">
                <a:solidFill>
                  <a:schemeClr val="dk1"/>
                </a:solidFill>
              </a:rPr>
              <a:t>Sensibiliser les pêcheurs aux règlements en vigueur et aux bonnes pratiques favorisant une pêche responsable. Trois nouvelles affiches seront installées : à la station de lavage, au débarcadère et à la COOP.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>
                <a:solidFill>
                  <a:schemeClr val="dk1"/>
                </a:solidFill>
              </a:rPr>
              <a:t>• </a:t>
            </a:r>
            <a:r>
              <a:rPr lang="fr-CA" sz="1600" b="1">
                <a:solidFill>
                  <a:schemeClr val="dk1"/>
                </a:solidFill>
              </a:rPr>
              <a:t>Suivi des nouvelles espèces au lac</a:t>
            </a:r>
            <a:br>
              <a:rPr lang="fr-CA" sz="1600" b="1">
                <a:solidFill>
                  <a:schemeClr val="dk1"/>
                </a:solidFill>
              </a:rPr>
            </a:br>
            <a:r>
              <a:rPr lang="fr-CA" sz="1600">
                <a:solidFill>
                  <a:schemeClr val="dk1"/>
                </a:solidFill>
              </a:rPr>
              <a:t>Recueillir de l’information sur les captures de doré jaune, de maskinongé et de brochet.</a:t>
            </a:r>
            <a:endParaRPr sz="3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3ec84428558_0_0"/>
          <p:cNvSpPr txBox="1"/>
          <p:nvPr/>
        </p:nvSpPr>
        <p:spPr>
          <a:xfrm>
            <a:off x="444625" y="105525"/>
            <a:ext cx="113103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Comité sur la pêche/Fishing Committee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3ec84428558_0_8" title="aide mémoire pêche 2026v2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678" y="67994"/>
            <a:ext cx="4367734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ec84428558_0_8"/>
          <p:cNvSpPr txBox="1"/>
          <p:nvPr/>
        </p:nvSpPr>
        <p:spPr>
          <a:xfrm>
            <a:off x="444625" y="105525"/>
            <a:ext cx="11310300" cy="1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Comité sur la pêche/</a:t>
            </a:r>
            <a:endParaRPr sz="4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Fishing Committee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f281d853c4_0_0"/>
          <p:cNvSpPr txBox="1"/>
          <p:nvPr/>
        </p:nvSpPr>
        <p:spPr>
          <a:xfrm>
            <a:off x="444625" y="105525"/>
            <a:ext cx="11310300" cy="1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Comité sur la pêche/</a:t>
            </a:r>
            <a:endParaRPr sz="4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Fishing Committee </a:t>
            </a:r>
            <a:endParaRPr/>
          </a:p>
        </p:txBody>
      </p:sp>
      <p:pic>
        <p:nvPicPr>
          <p:cNvPr id="239" name="Google Shape;239;g3f281d853c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381" y="1556117"/>
            <a:ext cx="7003506" cy="504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f213baba2d_0_0"/>
          <p:cNvSpPr txBox="1">
            <a:spLocks noGrp="1"/>
          </p:cNvSpPr>
          <p:nvPr>
            <p:ph type="title"/>
          </p:nvPr>
        </p:nvSpPr>
        <p:spPr>
          <a:xfrm>
            <a:off x="444625" y="2212250"/>
            <a:ext cx="11310300" cy="424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Mireille Tousigant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Présidente, Plantes envahissantes, Comité protection du lac / President, Invasive plants, Lake Protection Committee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Anne Wells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Vice-présidente, Trésorière et Traductrice / Vice-President, Treasurer and Translator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Pierre-Émile Rocray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Secrétaire, santé du lac / Secretary, Lake health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Sylvain Anderson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Santé du lac / Lake health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Olivier Bodard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, Site web, Facebook, Niveau du lac / Website, Facebook, Lake level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Mark Conroy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Navigation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David Gratton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Dossier Pêche / Fishing Committee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Paul-André Laurin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Santé du lac / Lake health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Paul St-Georges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Santé du lac / Lake health</a:t>
            </a:r>
            <a:endParaRPr sz="2160">
              <a:latin typeface="Arial"/>
              <a:ea typeface="Arial"/>
              <a:cs typeface="Arial"/>
              <a:sym typeface="Arial"/>
            </a:endParaRPr>
          </a:p>
          <a:p>
            <a:pPr marL="457200" lvl="0" indent="-365760" algn="l" rtl="0">
              <a:spcBef>
                <a:spcPts val="0"/>
              </a:spcBef>
              <a:spcAft>
                <a:spcPts val="0"/>
              </a:spcAft>
              <a:buSzPts val="2160"/>
              <a:buFont typeface="Arial"/>
              <a:buChar char="●"/>
            </a:pPr>
            <a:r>
              <a:rPr lang="fr-CA" sz="2160" b="1">
                <a:latin typeface="Arial"/>
                <a:ea typeface="Arial"/>
                <a:cs typeface="Arial"/>
                <a:sym typeface="Arial"/>
              </a:rPr>
              <a:t>Louis St-Hilaire</a:t>
            </a:r>
            <a:r>
              <a:rPr lang="fr-CA" sz="2160">
                <a:latin typeface="Arial"/>
                <a:ea typeface="Arial"/>
                <a:cs typeface="Arial"/>
                <a:sym typeface="Arial"/>
              </a:rPr>
              <a:t>: Aire protégée, dossier minier / Protected area, mines</a:t>
            </a:r>
            <a:endParaRPr sz="216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f213baba2d_0_0"/>
          <p:cNvSpPr txBox="1"/>
          <p:nvPr/>
        </p:nvSpPr>
        <p:spPr>
          <a:xfrm>
            <a:off x="444625" y="105525"/>
            <a:ext cx="11310300" cy="20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4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Élection des membres du Conseil d’administration/</a:t>
            </a:r>
            <a:endParaRPr sz="4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Election of Board of Directors</a:t>
            </a:r>
            <a:endParaRPr sz="4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>
            <a:spLocks noGrp="1"/>
          </p:cNvSpPr>
          <p:nvPr>
            <p:ph type="ctrTitle"/>
          </p:nvPr>
        </p:nvSpPr>
        <p:spPr>
          <a:xfrm>
            <a:off x="1204111" y="577093"/>
            <a:ext cx="9343176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 sz="5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Protégeons notre lac en nous impliquant/Getting involved to protect our lake</a:t>
            </a:r>
            <a:endParaRPr sz="5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512" y="2377292"/>
            <a:ext cx="8640960" cy="3937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Ordre du jour/Agenda </a:t>
            </a: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838200" y="1420895"/>
            <a:ext cx="10515600" cy="4742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07988" marR="0" lvl="0" indent="-407988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Ouverture et mot de la présidente/Opening remarks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Adoption de l’</a:t>
            </a:r>
            <a:r>
              <a:rPr lang="fr-CA" sz="11200"/>
              <a:t>o</a:t>
            </a: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rdre du jour/Adoption of agenda</a:t>
            </a:r>
            <a:endParaRPr/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Acceptation du procès-verbal de l’assemblée du 29 juin 2025/</a:t>
            </a:r>
            <a:br>
              <a:rPr lang="fr-CA" sz="11200">
                <a:latin typeface="Calibri"/>
                <a:ea typeface="Calibri"/>
                <a:cs typeface="Calibri"/>
                <a:sym typeface="Calibri"/>
              </a:rPr>
            </a:b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Acceptance of June 29, 2025 meeting minutes</a:t>
            </a:r>
            <a:endParaRPr/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Présentation et acceptation des états financiers et du budget/</a:t>
            </a:r>
            <a:br>
              <a:rPr lang="fr-CA" sz="11200">
                <a:latin typeface="Calibri"/>
                <a:ea typeface="Calibri"/>
                <a:cs typeface="Calibri"/>
                <a:sym typeface="Calibri"/>
              </a:rPr>
            </a:b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Presentation and acceptance of financial statements and budget </a:t>
            </a:r>
            <a:endParaRPr/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Mot du maire David Pharand/A word from Mayor David Pharand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Période de questions adressées au maire/Question period</a:t>
            </a:r>
            <a:endParaRPr/>
          </a:p>
          <a:p>
            <a:pPr marL="407988" marR="0" lvl="0" indent="-407988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fr-CA" sz="11200"/>
              <a:t>Dossiers du Regroupement de protection des lacs de la Petite-Nation</a:t>
            </a:r>
            <a:endParaRPr sz="11200"/>
          </a:p>
          <a:p>
            <a:pPr marL="685800" marR="0" lvl="1" indent="-2921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1200"/>
              <a:t>Mines</a:t>
            </a:r>
            <a:endParaRPr sz="11200"/>
          </a:p>
          <a:p>
            <a:pPr marL="685800" marR="0" lvl="1" indent="-2921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1200"/>
              <a:t>Aire protégée Marie Lefranc Petite Nation Protected Area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636075" y="21741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Ordre du jour - suite/Agenda - continued</a:t>
            </a:r>
            <a:endParaRPr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838350" y="1242992"/>
            <a:ext cx="10515600" cy="4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CA" sz="3100"/>
              <a:t> </a:t>
            </a:r>
            <a:endParaRPr sz="3100"/>
          </a:p>
          <a:p>
            <a:pPr marL="539750" marR="0" lvl="0" indent="-539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Pacte Duhamel-APLG/Duhamel-APLG  Pact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4000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0800">
                <a:latin typeface="Calibri"/>
                <a:ea typeface="Calibri"/>
                <a:cs typeface="Calibri"/>
                <a:sym typeface="Calibri"/>
              </a:rPr>
              <a:t>Lavage et mise à l’eau des embarcations/</a:t>
            </a:r>
            <a:r>
              <a:rPr lang="fr-CA" sz="10800"/>
              <a:t>Boat l</a:t>
            </a:r>
            <a:r>
              <a:rPr lang="fr-CA" sz="10800">
                <a:latin typeface="Calibri"/>
                <a:ea typeface="Calibri"/>
                <a:cs typeface="Calibri"/>
                <a:sym typeface="Calibri"/>
              </a:rPr>
              <a:t>aunching and </a:t>
            </a:r>
            <a:r>
              <a:rPr lang="fr-CA" sz="10800"/>
              <a:t>washing</a:t>
            </a:r>
            <a:endParaRPr sz="10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00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0800"/>
              <a:t>Bandes</a:t>
            </a:r>
            <a:r>
              <a:rPr lang="fr-CA" sz="10800">
                <a:latin typeface="Calibri"/>
                <a:ea typeface="Calibri"/>
                <a:cs typeface="Calibri"/>
                <a:sym typeface="Calibri"/>
              </a:rPr>
              <a:t> riveraines/Shor</a:t>
            </a:r>
            <a:r>
              <a:rPr lang="fr-CA" sz="10800"/>
              <a:t>eline</a:t>
            </a:r>
            <a:endParaRPr/>
          </a:p>
          <a:p>
            <a:pPr marL="914400" marR="0" lvl="0" indent="-4000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0800"/>
              <a:t>Navigation</a:t>
            </a:r>
            <a:endParaRPr sz="108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4000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fr-CA" sz="10800"/>
              <a:t>Aire de pique-nique/Picnic area </a:t>
            </a:r>
            <a:endParaRPr sz="10800"/>
          </a:p>
          <a:p>
            <a:pPr marL="53975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Plantes envahissantes/Invasive plants</a:t>
            </a:r>
            <a:endParaRPr/>
          </a:p>
          <a:p>
            <a:pPr marL="539750" marR="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Résultats des tests d’eau/Water test results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539750" marR="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Navigation</a:t>
            </a:r>
            <a:endParaRPr/>
          </a:p>
          <a:p>
            <a:pPr marL="539750" marR="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Comité de pêche/Fishing committee</a:t>
            </a:r>
            <a:endParaRPr sz="11200">
              <a:latin typeface="Calibri"/>
              <a:ea typeface="Calibri"/>
              <a:cs typeface="Calibri"/>
              <a:sym typeface="Calibri"/>
            </a:endParaRPr>
          </a:p>
          <a:p>
            <a:pPr marL="539750" marR="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Varia</a:t>
            </a:r>
            <a:endParaRPr/>
          </a:p>
          <a:p>
            <a:pPr marL="539750" lvl="0" indent="-539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 startAt="8"/>
            </a:pP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Élection des membres du Conseil d’administration/</a:t>
            </a:r>
            <a:br>
              <a:rPr lang="fr-CA" sz="11200">
                <a:latin typeface="Calibri"/>
                <a:ea typeface="Calibri"/>
                <a:cs typeface="Calibri"/>
                <a:sym typeface="Calibri"/>
              </a:rPr>
            </a:br>
            <a:r>
              <a:rPr lang="fr-CA" sz="11200">
                <a:latin typeface="Calibri"/>
                <a:ea typeface="Calibri"/>
                <a:cs typeface="Calibri"/>
                <a:sym typeface="Calibri"/>
              </a:rPr>
              <a:t>Election of Board of Directors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7866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22222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États financiers/Financial Statements – 2025-12-31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Bilan/Balance Sheet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625" y="1695377"/>
            <a:ext cx="8074717" cy="4862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838200" y="349222"/>
            <a:ext cx="1068733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États financiers/Financial Statements – 2025-12-31</a:t>
            </a:r>
            <a:b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CA" sz="3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Revenus et dépenses/Income and Expenses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950" y="1459250"/>
            <a:ext cx="5865150" cy="52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Budget 2026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608" y="1505476"/>
            <a:ext cx="6622676" cy="512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f22250f587_1_0" descr="A lake surrounded by tre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3" y="165099"/>
            <a:ext cx="10109200" cy="6089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e086d5f7b_0_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400"/>
              <a:buFont typeface="Calibri"/>
              <a:buNone/>
            </a:pPr>
            <a:r>
              <a:rPr lang="fr-CA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Mines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3ee086d5f7b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421" y="1526702"/>
            <a:ext cx="8720626" cy="48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792</Words>
  <Application>Microsoft Office PowerPoint</Application>
  <PresentationFormat>Widescreen</PresentationFormat>
  <Paragraphs>130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Comic Sans MS</vt:lpstr>
      <vt:lpstr>Office Theme</vt:lpstr>
      <vt:lpstr>PowerPoint Presentation</vt:lpstr>
      <vt:lpstr>Assemblée générale annuelle Le 28 juin 2026  Annual General Meeting June 28, 2026</vt:lpstr>
      <vt:lpstr>Ordre du jour/Agenda </vt:lpstr>
      <vt:lpstr>Ordre du jour - suite/Agenda - continued</vt:lpstr>
      <vt:lpstr>États financiers/Financial Statements – 2025-12-31 Bilan/Balance Sheet</vt:lpstr>
      <vt:lpstr>États financiers/Financial Statements – 2025-12-31 Revenus et dépenses/Income and Expenses</vt:lpstr>
      <vt:lpstr>Budget 2026</vt:lpstr>
      <vt:lpstr>PowerPoint Presentation</vt:lpstr>
      <vt:lpstr>Mines</vt:lpstr>
      <vt:lpstr>Mines</vt:lpstr>
      <vt:lpstr>PowerPoint Presentation</vt:lpstr>
      <vt:lpstr>Pacte Duhamel-APLG/APLG-Duhamel Pact</vt:lpstr>
      <vt:lpstr>Pacte Duhamel-APLG/APLG-Duhamel Pact</vt:lpstr>
      <vt:lpstr>PowerPoint Presentation</vt:lpstr>
      <vt:lpstr>Les berges/The Shoreline </vt:lpstr>
      <vt:lpstr>Navigation  Notre code d’éthique/ Our code of ethics </vt:lpstr>
      <vt:lpstr>La navigation, une question de respect/It’s All About Respect</vt:lpstr>
      <vt:lpstr>Plantes envahissantes/ Invasive Plants</vt:lpstr>
      <vt:lpstr>Aire de pique-nique/Picnic area</vt:lpstr>
      <vt:lpstr>Résultats des tests d’eau  de baignade Swimming Water Test Results</vt:lpstr>
      <vt:lpstr>Comité sur la qualité de la pêche  Fishing at Lac Gagnon  Committee</vt:lpstr>
      <vt:lpstr>          Membres  David Gratton Luc Robillard Yves Bourdages Yves Major Stéphane Lavigne</vt:lpstr>
      <vt:lpstr>PowerPoint Presentation</vt:lpstr>
      <vt:lpstr>PowerPoint Presentation</vt:lpstr>
      <vt:lpstr>Mireille Tousigant: Présidente, Plantes envahissantes, Comité protection du lac / President, Invasive plants, Lake Protection Committee Anne Wells: Vice-présidente, Trésorière et Traductrice / Vice-President, Treasurer and Translator Pierre-Émile Rocray: Secrétaire, santé du lac / Secretary, Lake health Sylvain Anderson: Santé du lac / Lake health Olivier Bodard, Site web, Facebook, Niveau du lac / Website, Facebook, Lake level Mark Conroy: Navigation David Gratton: Dossier Pêche / Fishing Committee Paul-André Laurin: Santé du lac / Lake health Paul St-Georges: Santé du lac / Lake health Louis St-Hilaire: Aire protégée, dossier minier / Protected area, mines</vt:lpstr>
      <vt:lpstr>Protégeons notre lac en nous impliquant/Getting involved to protect our lake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Wells</dc:creator>
  <cp:lastModifiedBy>Anne Wells</cp:lastModifiedBy>
  <cp:revision>1</cp:revision>
  <dcterms:created xsi:type="dcterms:W3CDTF">2022-06-20T12:06:43Z</dcterms:created>
  <dcterms:modified xsi:type="dcterms:W3CDTF">2026-07-01T13:17:44Z</dcterms:modified>
</cp:coreProperties>
</file>